
<file path=[Content_Types].xml><?xml version="1.0" encoding="utf-8"?>
<Types xmlns="http://schemas.openxmlformats.org/package/2006/content-types">
  <Default Extension="xml" ContentType="application/xml"/>
  <Default Extension="jpg" ContentType="image/jpg"/>
  <Default Extension="tiff" ContentType="image/tiff"/>
  <Default Extension="mp4" ContentType="video/mp4"/>
  <Default Extension="emf" ContentType="image/x-emf"/>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87"/>
  </p:notesMasterIdLst>
  <p:handoutMasterIdLst>
    <p:handoutMasterId r:id="rId88"/>
  </p:handoutMasterIdLst>
  <p:sldIdLst>
    <p:sldId id="724" r:id="rId2"/>
    <p:sldId id="570" r:id="rId3"/>
    <p:sldId id="592" r:id="rId4"/>
    <p:sldId id="589" r:id="rId5"/>
    <p:sldId id="593" r:id="rId6"/>
    <p:sldId id="595" r:id="rId7"/>
    <p:sldId id="596" r:id="rId8"/>
    <p:sldId id="599" r:id="rId9"/>
    <p:sldId id="598" r:id="rId10"/>
    <p:sldId id="600" r:id="rId11"/>
    <p:sldId id="602" r:id="rId12"/>
    <p:sldId id="605" r:id="rId13"/>
    <p:sldId id="606" r:id="rId14"/>
    <p:sldId id="607" r:id="rId15"/>
    <p:sldId id="604" r:id="rId16"/>
    <p:sldId id="718" r:id="rId17"/>
    <p:sldId id="608" r:id="rId18"/>
    <p:sldId id="610" r:id="rId19"/>
    <p:sldId id="611" r:id="rId20"/>
    <p:sldId id="612" r:id="rId21"/>
    <p:sldId id="613" r:id="rId22"/>
    <p:sldId id="614" r:id="rId23"/>
    <p:sldId id="624" r:id="rId24"/>
    <p:sldId id="615" r:id="rId25"/>
    <p:sldId id="618" r:id="rId26"/>
    <p:sldId id="619" r:id="rId27"/>
    <p:sldId id="620" r:id="rId28"/>
    <p:sldId id="621" r:id="rId29"/>
    <p:sldId id="622" r:id="rId30"/>
    <p:sldId id="629" r:id="rId31"/>
    <p:sldId id="631" r:id="rId32"/>
    <p:sldId id="633" r:id="rId33"/>
    <p:sldId id="635" r:id="rId34"/>
    <p:sldId id="638" r:id="rId35"/>
    <p:sldId id="639" r:id="rId36"/>
    <p:sldId id="640" r:id="rId37"/>
    <p:sldId id="642" r:id="rId38"/>
    <p:sldId id="643" r:id="rId39"/>
    <p:sldId id="644" r:id="rId40"/>
    <p:sldId id="645" r:id="rId41"/>
    <p:sldId id="646" r:id="rId42"/>
    <p:sldId id="647" r:id="rId43"/>
    <p:sldId id="653" r:id="rId44"/>
    <p:sldId id="654" r:id="rId45"/>
    <p:sldId id="657" r:id="rId46"/>
    <p:sldId id="658" r:id="rId47"/>
    <p:sldId id="659" r:id="rId48"/>
    <p:sldId id="660" r:id="rId49"/>
    <p:sldId id="661" r:id="rId50"/>
    <p:sldId id="662" r:id="rId51"/>
    <p:sldId id="664" r:id="rId52"/>
    <p:sldId id="665" r:id="rId53"/>
    <p:sldId id="666" r:id="rId54"/>
    <p:sldId id="668" r:id="rId55"/>
    <p:sldId id="669" r:id="rId56"/>
    <p:sldId id="670" r:id="rId57"/>
    <p:sldId id="722" r:id="rId58"/>
    <p:sldId id="723" r:id="rId59"/>
    <p:sldId id="672" r:id="rId60"/>
    <p:sldId id="673" r:id="rId61"/>
    <p:sldId id="674" r:id="rId62"/>
    <p:sldId id="675" r:id="rId63"/>
    <p:sldId id="677" r:id="rId64"/>
    <p:sldId id="681" r:id="rId65"/>
    <p:sldId id="679" r:id="rId66"/>
    <p:sldId id="682" r:id="rId67"/>
    <p:sldId id="683" r:id="rId68"/>
    <p:sldId id="684" r:id="rId69"/>
    <p:sldId id="685" r:id="rId70"/>
    <p:sldId id="686" r:id="rId71"/>
    <p:sldId id="690" r:id="rId72"/>
    <p:sldId id="691" r:id="rId73"/>
    <p:sldId id="704" r:id="rId74"/>
    <p:sldId id="705" r:id="rId75"/>
    <p:sldId id="706" r:id="rId76"/>
    <p:sldId id="707" r:id="rId77"/>
    <p:sldId id="708" r:id="rId78"/>
    <p:sldId id="721" r:id="rId79"/>
    <p:sldId id="709" r:id="rId80"/>
    <p:sldId id="710" r:id="rId81"/>
    <p:sldId id="711" r:id="rId82"/>
    <p:sldId id="712" r:id="rId83"/>
    <p:sldId id="715" r:id="rId84"/>
    <p:sldId id="719" r:id="rId85"/>
    <p:sldId id="720" r:id="rId86"/>
  </p:sldIdLst>
  <p:sldSz cx="12192000" cy="6858000"/>
  <p:notesSz cx="7099300" cy="10234613"/>
  <p:custDataLst>
    <p:tags r:id="rId89"/>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51" autoAdjust="0"/>
    <p:restoredTop sz="84308" autoAdjust="0"/>
  </p:normalViewPr>
  <p:slideViewPr>
    <p:cSldViewPr>
      <p:cViewPr>
        <p:scale>
          <a:sx n="132" d="100"/>
          <a:sy n="132" d="100"/>
        </p:scale>
        <p:origin x="4816" y="14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en.wikipedia.org/wiki/Nabla_symbo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nature.com/nature/journal/v323/n6088/pdf/323533a0.pdf" TargetMode="External"/><Relationship Id="rId4" Type="http://schemas.openxmlformats.org/officeDocument/2006/relationships/hyperlink" Target="http://en.wikipedia.org/wiki/David_Rumelhart" TargetMode="External"/><Relationship Id="rId5" Type="http://schemas.openxmlformats.org/officeDocument/2006/relationships/hyperlink" Target="http://www.cs.toronto.edu/~hinton/" TargetMode="External"/><Relationship Id="rId6" Type="http://schemas.openxmlformats.org/officeDocument/2006/relationships/hyperlink" Target="http://en.wikipedia.org/wiki/Ronald_J._Williams"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en.wikipedia.org/wiki/Recurrent_neural_network"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a:t>
            </a:fld>
            <a:endParaRPr lang="en-US"/>
          </a:p>
        </p:txBody>
      </p:sp>
    </p:spTree>
    <p:extLst>
      <p:ext uri="{BB962C8B-B14F-4D97-AF65-F5344CB8AC3E}">
        <p14:creationId xmlns:p14="http://schemas.microsoft.com/office/powerpoint/2010/main" val="130578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251817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
            </a:r>
            <a:br>
              <a:rPr lang="en-US" sz="1200" b="0" i="0" u="none" strike="noStrike" kern="1200" dirty="0" smtClean="0">
                <a:solidFill>
                  <a:schemeClr val="tx1"/>
                </a:solidFill>
                <a:effectLst/>
                <a:latin typeface="Arial" charset="0"/>
                <a:ea typeface="+mn-ea"/>
                <a:cs typeface="+mn-cs"/>
              </a:rPr>
            </a:b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)≈0, precisely when y(x) is approximately equal to the output, a, for all training inputs, x.</a:t>
            </a:r>
          </a:p>
          <a:p>
            <a:r>
              <a:rPr lang="en-US" sz="1200" b="0" i="0" u="none" strike="noStrike" kern="1200" dirty="0" smtClean="0">
                <a:solidFill>
                  <a:schemeClr val="tx1"/>
                </a:solidFill>
                <a:effectLst/>
                <a:latin typeface="Arial" charset="0"/>
                <a:ea typeface="+mn-ea"/>
                <a:cs typeface="+mn-cs"/>
              </a:rPr>
              <a:t>So the aim of our training algorithm will be to minimize the cost 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 as a function of the weights and biases.</a:t>
            </a:r>
          </a:p>
          <a:p>
            <a:endParaRPr lang="en-US" dirty="0" smtClean="0"/>
          </a:p>
          <a:p>
            <a:endParaRPr lang="en-US" dirty="0" smtClean="0"/>
          </a:p>
          <a:p>
            <a:r>
              <a:rPr lang="en-US" sz="1200" b="0" i="0" u="none" strike="noStrike" kern="1200" dirty="0" smtClean="0">
                <a:solidFill>
                  <a:schemeClr val="tx1"/>
                </a:solidFill>
                <a:effectLst/>
                <a:latin typeface="Arial" charset="0"/>
                <a:ea typeface="+mn-ea"/>
                <a:cs typeface="+mn-cs"/>
              </a:rPr>
              <a:t>Why introduce MSE? After all, aren't we primarily interested in the number of images correctly classified by the network? Why not try to maximize that number directly? The problem with that is that the number of images correctly classified is not a smooth function of the weights and biases in the network. For the most part, making small changes to the weights and biases won't cause any change at all in the number of training images classified correctly.</a:t>
            </a:r>
            <a:endParaRPr lang="en-US" dirty="0" smtClean="0"/>
          </a:p>
          <a:p>
            <a:endParaRPr lang="en-US" dirty="0" smtClean="0"/>
          </a:p>
          <a:p>
            <a:r>
              <a:rPr lang="en-US" dirty="0" smtClean="0"/>
              <a:t>https://</a:t>
            </a:r>
            <a:r>
              <a:rPr lang="en-US" dirty="0" err="1" smtClean="0"/>
              <a:t>en.wikipedia.org</a:t>
            </a:r>
            <a:r>
              <a:rPr lang="en-US" dirty="0" smtClean="0"/>
              <a:t>/wiki/Norm_(mathematics)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13</a:t>
            </a:fld>
            <a:endParaRPr lang="en-US"/>
          </a:p>
        </p:txBody>
      </p:sp>
    </p:spTree>
    <p:extLst>
      <p:ext uri="{BB962C8B-B14F-4D97-AF65-F5344CB8AC3E}">
        <p14:creationId xmlns:p14="http://schemas.microsoft.com/office/powerpoint/2010/main" val="2057250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Imagine C as a function of just two variables, which we'll call v1 and v2.</a:t>
            </a:r>
          </a:p>
          <a:p>
            <a:r>
              <a:rPr lang="en-US" sz="1200" b="0" i="0" u="none" strike="noStrike" kern="1200" dirty="0" smtClean="0">
                <a:solidFill>
                  <a:schemeClr val="tx1"/>
                </a:solidFill>
                <a:effectLst/>
                <a:latin typeface="Arial" charset="0"/>
                <a:ea typeface="+mn-ea"/>
                <a:cs typeface="+mn-cs"/>
              </a:rPr>
              <a:t>A general function, C, may be a complicated function of many variables.</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One way is to use calculus to try to find the minimum analytically. We could compute derivatives and then try using them to find places where C is a</a:t>
            </a:r>
            <a:r>
              <a:rPr lang="en-US" sz="1200" b="0" i="0" u="none" strike="noStrike" kern="1200" baseline="0" dirty="0" smtClean="0">
                <a:solidFill>
                  <a:schemeClr val="tx1"/>
                </a:solidFill>
                <a:effectLst/>
                <a:latin typeface="Arial" charset="0"/>
                <a:ea typeface="+mn-ea"/>
                <a:cs typeface="+mn-cs"/>
              </a:rPr>
              <a:t> max/min</a:t>
            </a:r>
            <a:r>
              <a:rPr lang="en-US" sz="1200" b="0" i="0" u="none" strike="noStrike" kern="1200" dirty="0" smtClean="0">
                <a:solidFill>
                  <a:schemeClr val="tx1"/>
                </a:solidFill>
                <a:effectLst/>
                <a:latin typeface="Arial" charset="0"/>
                <a:ea typeface="+mn-ea"/>
                <a:cs typeface="+mn-cs"/>
              </a:rPr>
              <a:t>. With some luck that might work when C is a function of just one or a few variables. But it'll turn into a nightmare when we have many more variables. And for neural networks we'll often want </a:t>
            </a:r>
            <a:r>
              <a:rPr lang="en-US" sz="1200" b="0" i="1" u="none" strike="noStrike" kern="1200" dirty="0" smtClean="0">
                <a:solidFill>
                  <a:schemeClr val="tx1"/>
                </a:solidFill>
                <a:effectLst/>
                <a:latin typeface="Arial" charset="0"/>
                <a:ea typeface="+mn-ea"/>
                <a:cs typeface="+mn-cs"/>
              </a:rPr>
              <a:t>far</a:t>
            </a:r>
            <a:r>
              <a:rPr lang="en-US" sz="1200" b="0" i="0" u="none" strike="noStrike" kern="1200" dirty="0" smtClean="0">
                <a:solidFill>
                  <a:schemeClr val="tx1"/>
                </a:solidFill>
                <a:effectLst/>
                <a:latin typeface="Arial" charset="0"/>
                <a:ea typeface="+mn-ea"/>
                <a:cs typeface="+mn-cs"/>
              </a:rPr>
              <a:t> more variables - the biggest neural networks have cost functions which depend on billions of weights and biases in an extremely complicated way. Using calculus to minimize that just won't work!</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Instead, we’re going to use an algorithm</a:t>
            </a:r>
            <a:r>
              <a:rPr lang="en-US" sz="1200" b="0" i="0" u="none" strike="noStrike" kern="1200" baseline="0" dirty="0" smtClean="0">
                <a:solidFill>
                  <a:schemeClr val="tx1"/>
                </a:solidFill>
                <a:effectLst/>
                <a:latin typeface="Arial" charset="0"/>
                <a:ea typeface="+mn-ea"/>
                <a:cs typeface="+mn-cs"/>
              </a:rPr>
              <a:t> that computes </a:t>
            </a:r>
            <a:r>
              <a:rPr lang="en-US" sz="1200" b="0" i="0" u="none" strike="noStrike" kern="1200" dirty="0" smtClean="0">
                <a:solidFill>
                  <a:schemeClr val="tx1"/>
                </a:solidFill>
                <a:effectLst/>
                <a:latin typeface="Arial" charset="0"/>
                <a:ea typeface="+mn-ea"/>
                <a:cs typeface="+mn-cs"/>
              </a:rPr>
              <a:t>derivatives (and perhaps some second derivatives) of C. - those derivatives would tell us everything we need to know about the local "shape" of the valley</a:t>
            </a:r>
          </a:p>
          <a:p>
            <a:r>
              <a:rPr lang="en-US" dirty="0" smtClean="0"/>
              <a:t/>
            </a:r>
            <a:br>
              <a:rPr lang="en-US" dirty="0" smtClean="0"/>
            </a:br>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14</a:t>
            </a:fld>
            <a:endParaRPr lang="en-US"/>
          </a:p>
        </p:txBody>
      </p:sp>
    </p:spTree>
    <p:extLst>
      <p:ext uri="{BB962C8B-B14F-4D97-AF65-F5344CB8AC3E}">
        <p14:creationId xmlns:p14="http://schemas.microsoft.com/office/powerpoint/2010/main" val="7815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1195791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404447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think about what happens when we move the ball a small amount Δv1 in the v1 direction, and a small amount Δv2 in the v2 direction. Calculus tells us that C changes as follows:</a:t>
            </a:r>
            <a:r>
              <a:rPr lang="en-US" sz="1200" b="0" i="0" u="none" strike="noStrike" kern="1200" baseline="0" dirty="0" smtClean="0">
                <a:solidFill>
                  <a:schemeClr val="tx1"/>
                </a:solidFill>
                <a:effectLst/>
                <a:latin typeface="Arial" charset="0"/>
                <a:ea typeface="+mn-ea"/>
                <a:cs typeface="+mn-cs"/>
              </a:rPr>
              <a:t>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v1, and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v2.</a:t>
            </a:r>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We're going to find a way of choosing Δv1 and Δv2 so as to make ΔC negative</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hlinkClick r:id="rId3"/>
              </a:rPr>
              <a:t>nabla symbol</a:t>
            </a:r>
            <a:r>
              <a:rPr lang="en-US" sz="1200" b="0" i="0" u="none" strike="noStrike" kern="1200" dirty="0" smtClean="0">
                <a:solidFill>
                  <a:schemeClr val="tx1"/>
                </a:solidFill>
                <a:effectLst/>
                <a:latin typeface="Arial" charset="0"/>
                <a:ea typeface="+mn-ea"/>
                <a:cs typeface="+mn-cs"/>
              </a:rPr>
              <a:t> </a:t>
            </a:r>
            <a:r>
              <a:rPr lang="en-US" sz="1200" b="1" i="0" u="none" strike="noStrike" kern="1200" dirty="0" smtClean="0">
                <a:solidFill>
                  <a:schemeClr val="tx1"/>
                </a:solidFill>
                <a:effectLst/>
                <a:latin typeface="Arial" charset="0"/>
                <a:ea typeface="+mn-ea"/>
                <a:cs typeface="+mn-cs"/>
              </a:rPr>
              <a:t>∇</a:t>
            </a:r>
            <a:r>
              <a:rPr lang="en-US" sz="1200" b="0" i="0" u="none" strike="noStrike" kern="1200" baseline="0" dirty="0" smtClean="0">
                <a:solidFill>
                  <a:schemeClr val="tx1"/>
                </a:solidFill>
                <a:effectLst/>
                <a:latin typeface="Arial" charset="0"/>
                <a:ea typeface="+mn-ea"/>
                <a:cs typeface="+mn-cs"/>
              </a:rPr>
              <a:t> also called </a:t>
            </a:r>
            <a:r>
              <a:rPr lang="en-US" sz="1200" b="1" i="0" u="none" strike="noStrike" kern="1200" dirty="0" smtClean="0">
                <a:solidFill>
                  <a:schemeClr val="tx1"/>
                </a:solidFill>
                <a:effectLst/>
                <a:latin typeface="Arial" charset="0"/>
                <a:ea typeface="+mn-ea"/>
                <a:cs typeface="+mn-cs"/>
              </a:rPr>
              <a:t>Del</a:t>
            </a:r>
            <a:r>
              <a:rPr lang="en-US" sz="1200" b="0" i="0" u="none" strike="noStrike" kern="1200" dirty="0" smtClean="0">
                <a:solidFill>
                  <a:schemeClr val="tx1"/>
                </a:solidFill>
                <a:effectLst/>
                <a:latin typeface="Arial" charset="0"/>
                <a:ea typeface="+mn-ea"/>
                <a:cs typeface="+mn-cs"/>
              </a:rPr>
              <a:t>.</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537895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dirty="0"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is eta</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where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is a small, positive parameter (known as the </a:t>
            </a:r>
            <a:r>
              <a:rPr lang="en-US" sz="1200" b="0" i="1" u="none" strike="noStrike" kern="1200" dirty="0" smtClean="0">
                <a:solidFill>
                  <a:schemeClr val="tx1"/>
                </a:solidFill>
                <a:effectLst/>
                <a:latin typeface="Arial" charset="0"/>
                <a:ea typeface="+mn-ea"/>
                <a:cs typeface="+mn-cs"/>
              </a:rPr>
              <a:t>learning rate</a:t>
            </a:r>
            <a:r>
              <a:rPr lang="en-US" sz="1200" b="0" i="0" u="none" strike="noStrike" kern="1200" dirty="0" smtClean="0">
                <a:solidFill>
                  <a:schemeClr val="tx1"/>
                </a:solidFill>
                <a:effectLst/>
                <a:latin typeface="Arial" charset="0"/>
                <a:ea typeface="+mn-ea"/>
                <a:cs typeface="+mn-cs"/>
              </a:rPr>
              <a:t>). Then </a:t>
            </a:r>
            <a:r>
              <a:rPr lang="el-GR" sz="1200" b="0" i="0" u="none" strike="noStrike" kern="1200" dirty="0" smtClean="0">
                <a:solidFill>
                  <a:schemeClr val="tx1"/>
                </a:solidFill>
                <a:effectLst/>
                <a:latin typeface="Arial" charset="0"/>
                <a:ea typeface="+mn-ea"/>
                <a:cs typeface="+mn-cs"/>
              </a:rPr>
              <a:t>ΔC≈∇</a:t>
            </a:r>
            <a:r>
              <a:rPr lang="el-GR" sz="1200" b="0" i="0" u="none" strike="noStrike" kern="1200" dirty="0" err="1" smtClean="0">
                <a:solidFill>
                  <a:schemeClr val="tx1"/>
                </a:solidFill>
                <a:effectLst/>
                <a:latin typeface="Arial" charset="0"/>
                <a:ea typeface="+mn-ea"/>
                <a:cs typeface="+mn-cs"/>
              </a:rPr>
              <a:t>C⋅Δv</a:t>
            </a:r>
            <a:r>
              <a:rPr lang="en-US" sz="1200" b="0" i="0" u="none" strike="noStrike" kern="1200" dirty="0" smtClean="0">
                <a:solidFill>
                  <a:schemeClr val="tx1"/>
                </a:solidFill>
                <a:effectLst/>
                <a:latin typeface="Arial" charset="0"/>
                <a:ea typeface="+mn-ea"/>
                <a:cs typeface="+mn-cs"/>
              </a:rPr>
              <a:t> tells us that ΔC≈−</a:t>
            </a:r>
            <a:r>
              <a:rPr lang="en-US"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‖∇C‖2. Because ‖∇C‖2≥0, this guarantees that ΔC≤0, i.e., C will always decrease, never increase, if we change v according to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This is exactly the property we wanted!</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And so we'll take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to define the "law of motion" for the ball in our gradient descent algorithm.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18</a:t>
            </a:fld>
            <a:endParaRPr lang="en-US"/>
          </a:p>
        </p:txBody>
      </p:sp>
    </p:spTree>
    <p:extLst>
      <p:ext uri="{BB962C8B-B14F-4D97-AF65-F5344CB8AC3E}">
        <p14:creationId xmlns:p14="http://schemas.microsoft.com/office/powerpoint/2010/main" val="100346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Then we'll use this update rule again, to make another move. If we keep doing this, over and over, we'll keep decreasing CC until - we hope - we reach a global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way the gradient descent algorithm works is to repeatedly compute the gradient ∇C, and then to move in the </a:t>
            </a:r>
            <a:r>
              <a:rPr lang="en-US" sz="1200" b="0" i="1" u="none" strike="noStrike" kern="1200" dirty="0" smtClean="0">
                <a:solidFill>
                  <a:schemeClr val="tx1"/>
                </a:solidFill>
                <a:effectLst/>
                <a:latin typeface="Arial" charset="0"/>
                <a:ea typeface="+mn-ea"/>
                <a:cs typeface="+mn-cs"/>
              </a:rPr>
              <a:t>opposite</a:t>
            </a:r>
            <a:r>
              <a:rPr lang="en-US" sz="1200" b="0" i="0" u="none" strike="noStrike" kern="1200" dirty="0" smtClean="0">
                <a:solidFill>
                  <a:schemeClr val="tx1"/>
                </a:solidFill>
                <a:effectLst/>
                <a:latin typeface="Arial" charset="0"/>
                <a:ea typeface="+mn-ea"/>
                <a:cs typeface="+mn-cs"/>
              </a:rPr>
              <a:t> direction, "falling down" the slope of the valley.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Notice that with this rule gradient descent doesn't reproduce real physical motion. In real life a ball has momentum, and that momentum may allow it to roll across the slope, or even (momentarily) roll uphill. It's only after the effects of friction set in that the ball is guaranteed to roll down into the valley. By contrast, our rule for choosing </a:t>
            </a:r>
            <a:r>
              <a:rPr lang="en-US" sz="1200" b="0" i="0" u="none" strike="noStrike" kern="1200" dirty="0" err="1" smtClean="0">
                <a:solidFill>
                  <a:schemeClr val="tx1"/>
                </a:solidFill>
                <a:effectLst/>
                <a:latin typeface="Arial" charset="0"/>
                <a:ea typeface="+mn-ea"/>
                <a:cs typeface="+mn-cs"/>
              </a:rPr>
              <a:t>Δv</a:t>
            </a:r>
            <a:r>
              <a:rPr lang="en-US" sz="1200" b="0" i="0" u="none" strike="noStrike" kern="1200" dirty="0" smtClean="0">
                <a:solidFill>
                  <a:schemeClr val="tx1"/>
                </a:solidFill>
                <a:effectLst/>
                <a:latin typeface="Arial" charset="0"/>
                <a:ea typeface="+mn-ea"/>
                <a:cs typeface="+mn-cs"/>
              </a:rPr>
              <a:t> just says "go down, right now". That's still a pretty good rule for finding the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To make gradient descent work correctly, we need to choose the learning rate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to be small enough that Equation (9) is a good approximation. If we don't, we might end up with ΔC&gt;0ΔC&gt;0, which obviously would not be good! At the same time, we don't want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to be too small, since that will make the changes </a:t>
            </a:r>
            <a:r>
              <a:rPr lang="en-US" sz="1200" b="0" i="0" u="none" strike="noStrike" kern="1200" dirty="0" err="1" smtClean="0">
                <a:solidFill>
                  <a:schemeClr val="tx1"/>
                </a:solidFill>
                <a:effectLst/>
                <a:latin typeface="Arial" charset="0"/>
                <a:ea typeface="+mn-ea"/>
                <a:cs typeface="+mn-cs"/>
              </a:rPr>
              <a:t>ΔvΔv</a:t>
            </a:r>
            <a:r>
              <a:rPr lang="en-US" sz="1200" b="0" i="0" u="none" strike="noStrike" kern="1200" dirty="0" smtClean="0">
                <a:solidFill>
                  <a:schemeClr val="tx1"/>
                </a:solidFill>
                <a:effectLst/>
                <a:latin typeface="Arial" charset="0"/>
                <a:ea typeface="+mn-ea"/>
                <a:cs typeface="+mn-cs"/>
              </a:rPr>
              <a:t> tiny, and thus the gradient descent algorithm will work very slowly.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I've explained gradient descent when CC is a function of just two variables. But, in fact, everything works just as well even when CC is a function of many more variables</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19</a:t>
            </a:fld>
            <a:endParaRPr lang="en-US"/>
          </a:p>
        </p:txBody>
      </p:sp>
    </p:spTree>
    <p:extLst>
      <p:ext uri="{BB962C8B-B14F-4D97-AF65-F5344CB8AC3E}">
        <p14:creationId xmlns:p14="http://schemas.microsoft.com/office/powerpoint/2010/main" val="479463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To see how this works, let's restate the gradient descent update rule, with the weights and biases replacing the variables </a:t>
            </a:r>
            <a:r>
              <a:rPr lang="en-US" sz="1200" b="0" i="0" u="none" strike="noStrike" kern="1200" dirty="0" err="1" smtClean="0">
                <a:solidFill>
                  <a:schemeClr val="tx1"/>
                </a:solidFill>
                <a:effectLst/>
                <a:latin typeface="Arial" charset="0"/>
                <a:ea typeface="+mn-ea"/>
                <a:cs typeface="+mn-cs"/>
              </a:rPr>
              <a:t>vj</a:t>
            </a:r>
            <a:r>
              <a:rPr lang="en-US" sz="1200" b="0" i="0" u="none" strike="noStrike" kern="1200" dirty="0" smtClean="0">
                <a:solidFill>
                  <a:schemeClr val="tx1"/>
                </a:solidFill>
                <a:effectLst/>
                <a:latin typeface="Arial" charset="0"/>
                <a:ea typeface="+mn-ea"/>
                <a:cs typeface="+mn-cs"/>
              </a:rPr>
              <a:t>. In other words, our "position" now has components </a:t>
            </a:r>
            <a:r>
              <a:rPr lang="en-US" sz="1200" b="0" i="0" u="none" strike="noStrike" kern="1200" dirty="0" err="1" smtClean="0">
                <a:solidFill>
                  <a:schemeClr val="tx1"/>
                </a:solidFill>
                <a:effectLst/>
                <a:latin typeface="Arial" charset="0"/>
                <a:ea typeface="+mn-ea"/>
                <a:cs typeface="+mn-cs"/>
              </a:rPr>
              <a:t>w_k</a:t>
            </a:r>
            <a:r>
              <a:rPr lang="en-US" sz="1200" b="0" i="0" u="none" strike="noStrike" kern="1200" dirty="0" smtClean="0">
                <a:solidFill>
                  <a:schemeClr val="tx1"/>
                </a:solidFill>
                <a:effectLst/>
                <a:latin typeface="Arial" charset="0"/>
                <a:ea typeface="+mn-ea"/>
                <a:cs typeface="+mn-cs"/>
              </a:rPr>
              <a:t> and </a:t>
            </a:r>
            <a:r>
              <a:rPr lang="en-US" sz="1200" b="0" i="0" u="none" strike="noStrike" kern="1200" dirty="0" err="1" smtClean="0">
                <a:solidFill>
                  <a:schemeClr val="tx1"/>
                </a:solidFill>
                <a:effectLst/>
                <a:latin typeface="Arial" charset="0"/>
                <a:ea typeface="+mn-ea"/>
                <a:cs typeface="+mn-cs"/>
              </a:rPr>
              <a:t>b_l</a:t>
            </a:r>
            <a:r>
              <a:rPr lang="en-US" sz="1200" b="0" i="0" u="none" strike="noStrike" kern="1200" dirty="0" smtClean="0">
                <a:solidFill>
                  <a:schemeClr val="tx1"/>
                </a:solidFill>
                <a:effectLst/>
                <a:latin typeface="Arial" charset="0"/>
                <a:ea typeface="+mn-ea"/>
                <a:cs typeface="+mn-cs"/>
              </a:rPr>
              <a:t>, and the gradient vector ∇C has corresponding components ∂C/∂</a:t>
            </a:r>
            <a:r>
              <a:rPr lang="en-US" sz="1200" b="0" i="0" u="none" strike="noStrike" kern="1200" dirty="0" err="1" smtClean="0">
                <a:solidFill>
                  <a:schemeClr val="tx1"/>
                </a:solidFill>
                <a:effectLst/>
                <a:latin typeface="Arial" charset="0"/>
                <a:ea typeface="+mn-ea"/>
                <a:cs typeface="+mn-cs"/>
              </a:rPr>
              <a:t>w_k</a:t>
            </a:r>
            <a:r>
              <a:rPr lang="en-US" sz="1200" b="0" i="0" u="none" strike="noStrike" kern="1200" dirty="0" smtClean="0">
                <a:solidFill>
                  <a:schemeClr val="tx1"/>
                </a:solidFill>
                <a:effectLst/>
                <a:latin typeface="Arial" charset="0"/>
                <a:ea typeface="+mn-ea"/>
                <a:cs typeface="+mn-cs"/>
              </a:rPr>
              <a:t> and ∂C/∂</a:t>
            </a:r>
            <a:r>
              <a:rPr lang="en-US" sz="1200" b="0" i="0" u="none" strike="noStrike" kern="1200" dirty="0" err="1" smtClean="0">
                <a:solidFill>
                  <a:schemeClr val="tx1"/>
                </a:solidFill>
                <a:effectLst/>
                <a:latin typeface="Arial" charset="0"/>
                <a:ea typeface="+mn-ea"/>
                <a:cs typeface="+mn-cs"/>
              </a:rPr>
              <a:t>b_l</a:t>
            </a:r>
            <a:r>
              <a:rPr lang="en-US" sz="1200" b="0" i="0" u="none" strike="noStrike" kern="1200" dirty="0" smtClean="0">
                <a:solidFill>
                  <a:schemeClr val="tx1"/>
                </a:solidFill>
                <a:effectLst/>
                <a:latin typeface="Arial" charset="0"/>
                <a:ea typeface="+mn-ea"/>
                <a:cs typeface="+mn-cs"/>
              </a:rPr>
              <a:t>.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By repeatedly applying this update rule we can "roll down the hill", and hopefully find a minimum of the cost function. In other words, this is a rule which can be used to learn in a neural network.</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20</a:t>
            </a:fld>
            <a:endParaRPr lang="en-US"/>
          </a:p>
        </p:txBody>
      </p:sp>
    </p:spTree>
    <p:extLst>
      <p:ext uri="{BB962C8B-B14F-4D97-AF65-F5344CB8AC3E}">
        <p14:creationId xmlns:p14="http://schemas.microsoft.com/office/powerpoint/2010/main" val="1266488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To understand what the problem is, let's look back at</a:t>
            </a:r>
            <a:r>
              <a:rPr lang="en-US" sz="1200" b="0" i="0" u="none" strike="noStrike" kern="1200" baseline="0" dirty="0" smtClean="0">
                <a:solidFill>
                  <a:schemeClr val="tx1"/>
                </a:solidFill>
                <a:effectLst/>
                <a:latin typeface="Arial" charset="0"/>
                <a:ea typeface="+mn-ea"/>
                <a:cs typeface="+mn-cs"/>
              </a:rPr>
              <a:t> the cost function. </a:t>
            </a:r>
            <a:r>
              <a:rPr lang="en-US" sz="1200" b="0" i="0" u="none" strike="noStrike" kern="1200" dirty="0" smtClean="0">
                <a:solidFill>
                  <a:schemeClr val="tx1"/>
                </a:solidFill>
                <a:effectLst/>
                <a:latin typeface="Arial" charset="0"/>
                <a:ea typeface="+mn-ea"/>
                <a:cs typeface="+mn-cs"/>
              </a:rPr>
              <a:t>. Notice that this cost function has the form C=1/</a:t>
            </a:r>
            <a:r>
              <a:rPr lang="en-US" sz="1200" b="0" i="0" u="none" strike="noStrike" kern="1200" dirty="0" err="1" smtClean="0">
                <a:solidFill>
                  <a:schemeClr val="tx1"/>
                </a:solidFill>
                <a:effectLst/>
                <a:latin typeface="Arial" charset="0"/>
                <a:ea typeface="+mn-ea"/>
                <a:cs typeface="+mn-cs"/>
              </a:rPr>
              <a:t>n∑xCx</a:t>
            </a:r>
            <a:r>
              <a:rPr lang="en-US" sz="1200" b="0" i="0" u="none" strike="noStrike" kern="1200" dirty="0" smtClean="0">
                <a:solidFill>
                  <a:schemeClr val="tx1"/>
                </a:solidFill>
                <a:effectLst/>
                <a:latin typeface="Arial" charset="0"/>
                <a:ea typeface="+mn-ea"/>
                <a:cs typeface="+mn-cs"/>
              </a:rPr>
              <a:t>, that is, it's an average over costs </a:t>
            </a:r>
            <a:r>
              <a:rPr lang="en-US" sz="1200" b="0" i="0" u="none" strike="noStrike" kern="1200" dirty="0" err="1" smtClean="0">
                <a:solidFill>
                  <a:schemeClr val="tx1"/>
                </a:solidFill>
                <a:effectLst/>
                <a:latin typeface="Arial" charset="0"/>
                <a:ea typeface="+mn-ea"/>
                <a:cs typeface="+mn-cs"/>
              </a:rPr>
              <a:t>Cx</a:t>
            </a:r>
            <a:r>
              <a:rPr lang="en-US" sz="1200" b="0" i="0" u="none" strike="noStrike" kern="1200" dirty="0" smtClean="0">
                <a:solidFill>
                  <a:schemeClr val="tx1"/>
                </a:solidFill>
                <a:effectLst/>
                <a:latin typeface="Arial" charset="0"/>
                <a:ea typeface="+mn-ea"/>
                <a:cs typeface="+mn-cs"/>
              </a:rPr>
              <a:t>≡‖y(x)−a‖2/2 for individual training examples. In practice, to compute the gradient ∇C we need to compute the gradients ∇</a:t>
            </a:r>
            <a:r>
              <a:rPr lang="en-US" sz="1200" b="0" i="0" u="none" strike="noStrike" kern="1200" dirty="0" err="1" smtClean="0">
                <a:solidFill>
                  <a:schemeClr val="tx1"/>
                </a:solidFill>
                <a:effectLst/>
                <a:latin typeface="Arial" charset="0"/>
                <a:ea typeface="+mn-ea"/>
                <a:cs typeface="+mn-cs"/>
              </a:rPr>
              <a:t>Cx</a:t>
            </a:r>
            <a:r>
              <a:rPr lang="en-US" sz="1200" b="0" i="0" u="none" strike="noStrike" kern="1200" dirty="0" smtClean="0">
                <a:solidFill>
                  <a:schemeClr val="tx1"/>
                </a:solidFill>
                <a:effectLst/>
                <a:latin typeface="Arial" charset="0"/>
                <a:ea typeface="+mn-ea"/>
                <a:cs typeface="+mn-cs"/>
              </a:rPr>
              <a:t> separately for each training input, x, and then average them, ∇C=1n∑x∇Cx. Unfortunately, when the number of training inputs is very large this can take a long time, and learning thus occurs slowly.</a:t>
            </a:r>
          </a:p>
          <a:p>
            <a:endParaRPr lang="en-US" sz="1200" b="0" i="0" u="none" strike="noStrike"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21</a:t>
            </a:fld>
            <a:endParaRPr lang="en-US"/>
          </a:p>
        </p:txBody>
      </p:sp>
    </p:spTree>
    <p:extLst>
      <p:ext uri="{BB962C8B-B14F-4D97-AF65-F5344CB8AC3E}">
        <p14:creationId xmlns:p14="http://schemas.microsoft.com/office/powerpoint/2010/main" val="628592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In this network, the first column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what we'll call the first </a:t>
            </a:r>
            <a:r>
              <a:rPr lang="en-US" sz="1200" b="0" i="1" u="none" strike="noStrike" kern="1200" dirty="0" smtClean="0">
                <a:solidFill>
                  <a:schemeClr val="tx1"/>
                </a:solidFill>
                <a:effectLst/>
                <a:latin typeface="Arial" charset="0"/>
                <a:ea typeface="+mn-ea"/>
                <a:cs typeface="+mn-cs"/>
              </a:rPr>
              <a:t>layer</a:t>
            </a:r>
            <a:r>
              <a:rPr lang="en-US" sz="1200" b="0" i="0" u="none" strike="noStrike" kern="1200" dirty="0" smtClean="0">
                <a:solidFill>
                  <a:schemeClr val="tx1"/>
                </a:solidFill>
                <a:effectLst/>
                <a:latin typeface="Arial" charset="0"/>
                <a:ea typeface="+mn-ea"/>
                <a:cs typeface="+mn-cs"/>
              </a:rPr>
              <a: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second layer? Each of those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engage in sophisticated decision making.</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a:t>
            </a:fld>
            <a:endParaRPr lang="en-US"/>
          </a:p>
        </p:txBody>
      </p:sp>
    </p:spTree>
    <p:extLst>
      <p:ext uri="{BB962C8B-B14F-4D97-AF65-F5344CB8AC3E}">
        <p14:creationId xmlns:p14="http://schemas.microsoft.com/office/powerpoint/2010/main" val="284872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We can think of stochastic gradient descent as being like political polling: it's much easier to sample a small mini-batch than it is to apply gradient descent to the full batch, just as carrying out a poll is easier than running a full election. For example, if we have a training set of size n=60,000, as in MNIST, and choose a mini-batch size of (say) m=10, this means we'll get a factor of 6,000 speedup in estimating the gradient! Of course, the estimate won't be perfect - there will be statistical fluctuations - but it doesn't need to be perfect: all we really care about is moving in a general direction that will help decrease C, and that means we don't need an exact computation of the gradient. In practice, stochastic gradient descent is a commonly used and powerful technique for learning in neural networks,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22</a:t>
            </a:fld>
            <a:endParaRPr lang="en-US"/>
          </a:p>
        </p:txBody>
      </p:sp>
    </p:spTree>
    <p:extLst>
      <p:ext uri="{BB962C8B-B14F-4D97-AF65-F5344CB8AC3E}">
        <p14:creationId xmlns:p14="http://schemas.microsoft.com/office/powerpoint/2010/main" val="1237856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gradient descent algorithm can learn their weights and biases. However, it doesn’t tell us how to compute the gradient of the cost function.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a:t>
            </a:r>
            <a:r>
              <a:rPr lang="en-US" sz="1200" b="0" i="0" u="none" strike="noStrike" kern="1200" dirty="0" smtClean="0">
                <a:solidFill>
                  <a:schemeClr val="tx1"/>
                </a:solidFill>
                <a:effectLst/>
                <a:latin typeface="Arial" charset="0"/>
                <a:ea typeface="+mn-ea"/>
                <a:cs typeface="+mn-cs"/>
              </a:rPr>
              <a:t>backpropagation algorithm was originally introduced in the 1970s, but its importance wasn't fully appreciated until a </a:t>
            </a:r>
            <a:r>
              <a:rPr lang="en-US" sz="1200" b="0" i="0" u="none" strike="noStrike" kern="1200" dirty="0" smtClean="0">
                <a:solidFill>
                  <a:schemeClr val="tx1"/>
                </a:solidFill>
                <a:effectLst/>
                <a:latin typeface="Arial" charset="0"/>
                <a:ea typeface="+mn-ea"/>
                <a:cs typeface="+mn-cs"/>
                <a:hlinkClick r:id="rId3"/>
              </a:rPr>
              <a:t>famous 1986 paper</a:t>
            </a:r>
            <a:r>
              <a:rPr lang="en-US" sz="1200" b="0" i="0" u="none" strike="noStrike" kern="1200" dirty="0" smtClean="0">
                <a:solidFill>
                  <a:schemeClr val="tx1"/>
                </a:solidFill>
                <a:effectLst/>
                <a:latin typeface="Arial" charset="0"/>
                <a:ea typeface="+mn-ea"/>
                <a:cs typeface="+mn-cs"/>
              </a:rPr>
              <a:t> by </a:t>
            </a:r>
            <a:r>
              <a:rPr lang="en-US" sz="1200" b="0" i="0" u="none" strike="noStrike" kern="1200" dirty="0" smtClean="0">
                <a:solidFill>
                  <a:schemeClr val="tx1"/>
                </a:solidFill>
                <a:effectLst/>
                <a:latin typeface="Arial" charset="0"/>
                <a:ea typeface="+mn-ea"/>
                <a:cs typeface="+mn-cs"/>
                <a:hlinkClick r:id="rId4"/>
              </a:rPr>
              <a:t>David Rumelhart</a:t>
            </a:r>
            <a:r>
              <a:rPr lang="en-US" sz="1200" b="0" i="0" u="none" strike="noStrike" kern="120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hlinkClick r:id="rId5"/>
              </a:rPr>
              <a:t>Geoffrey Hinton</a:t>
            </a:r>
            <a:r>
              <a:rPr lang="en-US" sz="1200" b="0" i="0" u="none" strike="noStrike" kern="1200" dirty="0" smtClean="0">
                <a:solidFill>
                  <a:schemeClr val="tx1"/>
                </a:solidFill>
                <a:effectLst/>
                <a:latin typeface="Arial" charset="0"/>
                <a:ea typeface="+mn-ea"/>
                <a:cs typeface="+mn-cs"/>
              </a:rPr>
              <a:t>, and </a:t>
            </a:r>
            <a:r>
              <a:rPr lang="en-US" sz="1200" b="0" i="0" u="none" strike="noStrike" kern="1200" dirty="0" smtClean="0">
                <a:solidFill>
                  <a:schemeClr val="tx1"/>
                </a:solidFill>
                <a:effectLst/>
                <a:latin typeface="Arial" charset="0"/>
                <a:ea typeface="+mn-ea"/>
                <a:cs typeface="+mn-cs"/>
                <a:hlinkClick r:id="rId6"/>
              </a:rPr>
              <a:t>Ronald Williams</a:t>
            </a:r>
            <a:r>
              <a:rPr lang="en-US" sz="1200" b="0" i="0" u="none" strike="noStrike" kern="1200" dirty="0" smtClean="0">
                <a:solidFill>
                  <a:schemeClr val="tx1"/>
                </a:solidFill>
                <a:effectLst/>
                <a:latin typeface="Arial" charset="0"/>
                <a:ea typeface="+mn-ea"/>
                <a:cs typeface="+mn-cs"/>
              </a:rPr>
              <a:t>. That paper describes several neural networks where backpropagation works far faster than earlier approaches to learning, making it possible to use neural nets to solve problems which had previously been insoluble.</a:t>
            </a:r>
            <a:endParaRPr lang="en-US" dirty="0" smtClean="0"/>
          </a:p>
          <a:p>
            <a:endParaRPr lang="en-US" dirty="0" smtClean="0"/>
          </a:p>
          <a:p>
            <a:r>
              <a:rPr lang="en-US" sz="1200" b="0" i="0" u="none" strike="noStrike" kern="1200" dirty="0" smtClean="0">
                <a:solidFill>
                  <a:schemeClr val="tx1"/>
                </a:solidFill>
                <a:effectLst/>
                <a:latin typeface="Arial" charset="0"/>
                <a:ea typeface="+mn-ea"/>
                <a:cs typeface="+mn-cs"/>
              </a:rPr>
              <a:t>At the heart of backpropagation is an expression for the partial derivative ∂C/∂w of the cost function C with respect to any weight w (or bias b) in the network.</a:t>
            </a:r>
          </a:p>
          <a:p>
            <a:r>
              <a:rPr lang="en-US" sz="1200" b="0" i="0" u="none" strike="noStrike" kern="1200" dirty="0" smtClean="0">
                <a:solidFill>
                  <a:schemeClr val="tx1"/>
                </a:solidFill>
                <a:effectLst/>
                <a:latin typeface="Arial" charset="0"/>
                <a:ea typeface="+mn-ea"/>
                <a:cs typeface="+mn-cs"/>
              </a:rPr>
              <a:t>The expression tells us how quickly the cost changes when we change the weights and biases. And while the expression is somewhat complex, it also has a beauty to it, with each element having a natural, intuitive interpretation. And so backpropagation isn't just a fast algorithm for learning. It actually gives us detailed insights into how changing the weights and biases changes the overall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of the network. </a:t>
            </a:r>
            <a:endParaRPr lang="en-US" dirty="0" smtClean="0"/>
          </a:p>
          <a:p>
            <a:endParaRPr lang="en-US" dirty="0" smtClean="0"/>
          </a:p>
          <a:p>
            <a:r>
              <a:rPr lang="en-US" dirty="0" smtClean="0"/>
              <a:t>http://</a:t>
            </a:r>
            <a:r>
              <a:rPr lang="en-US" dirty="0" err="1" smtClean="0"/>
              <a:t>www.cs.toronto.edu</a:t>
            </a:r>
            <a:r>
              <a:rPr lang="en-US" dirty="0" smtClean="0"/>
              <a:t>/~</a:t>
            </a:r>
            <a:r>
              <a:rPr lang="en-US" dirty="0" err="1" smtClean="0"/>
              <a:t>hinton</a:t>
            </a:r>
            <a:r>
              <a:rPr lang="en-US" dirty="0" smtClean="0"/>
              <a:t>/</a:t>
            </a:r>
            <a:r>
              <a:rPr lang="en-US" dirty="0" err="1" smtClean="0"/>
              <a:t>absps</a:t>
            </a:r>
            <a:r>
              <a:rPr lang="en-US" dirty="0" smtClean="0"/>
              <a:t>/</a:t>
            </a:r>
            <a:r>
              <a:rPr lang="en-US" dirty="0" err="1" smtClean="0"/>
              <a:t>naturebp.pdf</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23</a:t>
            </a:fld>
            <a:endParaRPr lang="en-US"/>
          </a:p>
        </p:txBody>
      </p:sp>
    </p:spTree>
    <p:extLst>
      <p:ext uri="{BB962C8B-B14F-4D97-AF65-F5344CB8AC3E}">
        <p14:creationId xmlns:p14="http://schemas.microsoft.com/office/powerpoint/2010/main" val="1553258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While our neural network gives impressive performance, that performance is somewhat mysterious. The weights and biases in the network were discovered automatically. And that means we don't immediately have an explanation of how the network does what it does. Can we find some way to understand the principles by which our network is classifying handwritten digits? And, given such principles, can we do better?</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To put these questions more starkly, suppose that a few decades hence neural networks lead to artificial intelligence (AI). Will we understand how such intelligent networks work? Perhaps the networks will be opaque to us, with weights and biases we don't understand, because they've been learned automatically. In the early days of AI research people hoped that the effort to build an AI would also help us understand the principles behind intelligence and, maybe, the functioning of the human brain. But perhaps the outcome will be that we end up understanding neither the brain nor how artificial intelligence works!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24</a:t>
            </a:fld>
            <a:endParaRPr lang="en-US"/>
          </a:p>
        </p:txBody>
      </p:sp>
    </p:spTree>
    <p:extLst>
      <p:ext uri="{BB962C8B-B14F-4D97-AF65-F5344CB8AC3E}">
        <p14:creationId xmlns:p14="http://schemas.microsoft.com/office/powerpoint/2010/main" val="337739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think back to the interpretation of artificial neurons as a means of weighing evidence. Suppose we want to determine whether an image shows a human face or not:</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We could attack this problem the same way we attacked handwriting recognition - by using the pixels in the image as input to a neural network, with the output from the network a single neuron indicating either "Yes, it's a face" or "No, it's not a face".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25</a:t>
            </a:fld>
            <a:endParaRPr lang="en-US"/>
          </a:p>
        </p:txBody>
      </p:sp>
    </p:spTree>
    <p:extLst>
      <p:ext uri="{BB962C8B-B14F-4D97-AF65-F5344CB8AC3E}">
        <p14:creationId xmlns:p14="http://schemas.microsoft.com/office/powerpoint/2010/main" val="2082937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suppose we do this, but that we're not using a learning algorithm. Instead, we're going to try to design a network by hand, choosing appropriate weights and biases. How might we go about it? Forgetting neural networks entirely for the moment, a heuristic we could use is to decompose the problem into sub-problems: does the image have an eye in the top left? Does it have an eye in the top right? Does it have a nose in the middle? Does it have a mouth in the bottom middle? Is there hair on top? And so 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If the answers to several of these questions are "yes", or even just "probably yes", then we'd conclude that the image is likely to be a face. Conversely, if the answers to most of the questions are "no", then the image probably isn't a face.</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heuristic suggests that if we can solve the sub-problems using neural networks, then perhaps we can build a neural network for face-detection, by combining the networks for the sub-problems. Here's a possible architecture, with rectangles denoting the sub-networks. </a:t>
            </a:r>
            <a:r>
              <a:rPr lang="en-US" dirty="0" smtClean="0"/>
              <a:t/>
            </a:r>
            <a:br>
              <a:rPr lang="en-US" dirty="0" smtClean="0"/>
            </a:br>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26</a:t>
            </a:fld>
            <a:endParaRPr lang="en-US"/>
          </a:p>
        </p:txBody>
      </p:sp>
    </p:spTree>
    <p:extLst>
      <p:ext uri="{BB962C8B-B14F-4D97-AF65-F5344CB8AC3E}">
        <p14:creationId xmlns:p14="http://schemas.microsoft.com/office/powerpoint/2010/main" val="1493469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It's also plausible that the sub-networks can be decomposed. Suppose we're considering the question: "Is there an eye in the top left?" This can be decomposed into questions such as: "Is there an eyebrow?"; "Are there eyelashes?"; "Is there an iris?"; and so on. Of course, these questions should really include positional information, as well - "Is the eyebrow in the top left, and above the iris?", that kind of thing - but let's keep it simple. The network to answer the question "Is there an eye in the top left?" can now be decomposed.</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27</a:t>
            </a:fld>
            <a:endParaRPr lang="en-US"/>
          </a:p>
        </p:txBody>
      </p:sp>
    </p:spTree>
    <p:extLst>
      <p:ext uri="{BB962C8B-B14F-4D97-AF65-F5344CB8AC3E}">
        <p14:creationId xmlns:p14="http://schemas.microsoft.com/office/powerpoint/2010/main" val="1803573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Those questions too can be broken down, further and further through multiple layers. Ultimately, we'll be working with sub-networks that answer questions so simple they can easily be answered at the level of single pixels. Those questions might, for example, be about the presence or absence of very simple shapes at particular points in the image. Such questions can be answered by single neurons connected to the raw pixels in the image.</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28</a:t>
            </a:fld>
            <a:endParaRPr lang="en-US"/>
          </a:p>
        </p:txBody>
      </p:sp>
    </p:spTree>
    <p:extLst>
      <p:ext uri="{BB962C8B-B14F-4D97-AF65-F5344CB8AC3E}">
        <p14:creationId xmlns:p14="http://schemas.microsoft.com/office/powerpoint/2010/main" val="1848445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end result is a network which breaks down a very complicated question - does this image show a face or not - into very simple questions answerable at the level of single pixels. It does this through a series of many layers, with early layers answering very simple and specific questions about the input image, and later layers building up a hierarchy of ever more complex and abstract concepts. Networks with this kind of many-layer structure - two or more hidden layers - are called </a:t>
            </a:r>
            <a:r>
              <a:rPr lang="en-US" sz="1200" b="0" i="1" u="none" strike="noStrike" kern="1200" dirty="0" smtClean="0">
                <a:solidFill>
                  <a:schemeClr val="tx1"/>
                </a:solidFill>
                <a:effectLst/>
                <a:latin typeface="Arial" charset="0"/>
                <a:ea typeface="+mn-ea"/>
                <a:cs typeface="+mn-cs"/>
              </a:rPr>
              <a:t>deep neural networks</a:t>
            </a:r>
            <a:r>
              <a:rPr lang="en-US" sz="1200" b="0" i="0" u="none" strike="noStrike" kern="1200" dirty="0" smtClean="0">
                <a:solidFill>
                  <a:schemeClr val="tx1"/>
                </a:solidFill>
                <a:effectLst/>
                <a:latin typeface="Arial" charset="0"/>
                <a:ea typeface="+mn-ea"/>
                <a:cs typeface="+mn-cs"/>
              </a:rPr>
              <a:t>.</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end result is a network which breaks down a very complicated question - does this image show a face or not - into very simple questions answerable at the level of single pixels. It does this through a series of many layers, with early layers answering very simple and specific questions about the input image, and later layers building up a hierarchy of ever more complex and abstract concepts. Networks with this kind of many-layer structure - two or more hidden layers - are called </a:t>
            </a:r>
            <a:r>
              <a:rPr lang="en-US" sz="1200" b="0" i="1" u="none" strike="noStrike" kern="1200" dirty="0" smtClean="0">
                <a:solidFill>
                  <a:schemeClr val="tx1"/>
                </a:solidFill>
                <a:effectLst/>
                <a:latin typeface="Arial" charset="0"/>
                <a:ea typeface="+mn-ea"/>
                <a:cs typeface="+mn-cs"/>
              </a:rPr>
              <a:t>deep neural networks</a:t>
            </a:r>
            <a:r>
              <a:rPr lang="en-US" sz="1200" b="0" i="0" u="none" strike="noStrike" kern="1200" dirty="0" smtClean="0">
                <a:solidFill>
                  <a:schemeClr val="tx1"/>
                </a:solidFill>
                <a:effectLst/>
                <a:latin typeface="Arial"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29</a:t>
            </a:fld>
            <a:endParaRPr lang="en-US"/>
          </a:p>
        </p:txBody>
      </p:sp>
    </p:spTree>
    <p:extLst>
      <p:ext uri="{BB962C8B-B14F-4D97-AF65-F5344CB8AC3E}">
        <p14:creationId xmlns:p14="http://schemas.microsoft.com/office/powerpoint/2010/main" val="1506917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5080">
              <a:lnSpc>
                <a:spcPct val="101200"/>
              </a:lnSpc>
              <a:spcBef>
                <a:spcPts val="60"/>
              </a:spcBef>
            </a:pPr>
            <a:r>
              <a:rPr lang="en-US" sz="1200" spc="-65" dirty="0" smtClean="0">
                <a:latin typeface="Trebuchet MS"/>
                <a:cs typeface="Trebuchet MS"/>
              </a:rPr>
              <a:t>We </a:t>
            </a:r>
            <a:r>
              <a:rPr lang="en-US" sz="1200" spc="-145" dirty="0" smtClean="0">
                <a:latin typeface="Trebuchet MS"/>
                <a:cs typeface="Trebuchet MS"/>
              </a:rPr>
              <a:t>can </a:t>
            </a:r>
            <a:r>
              <a:rPr lang="en-US" sz="1200" spc="-160" dirty="0" smtClean="0">
                <a:latin typeface="Trebuchet MS"/>
                <a:cs typeface="Trebuchet MS"/>
              </a:rPr>
              <a:t>finally </a:t>
            </a:r>
            <a:r>
              <a:rPr lang="en-US" sz="1200" spc="-150" dirty="0" smtClean="0">
                <a:latin typeface="Trebuchet MS"/>
                <a:cs typeface="Trebuchet MS"/>
              </a:rPr>
              <a:t>detect object  </a:t>
            </a:r>
            <a:r>
              <a:rPr lang="en-US" sz="1200" spc="-85" dirty="0" smtClean="0">
                <a:latin typeface="Trebuchet MS"/>
                <a:cs typeface="Trebuchet MS"/>
              </a:rPr>
              <a:t>boundaries </a:t>
            </a:r>
            <a:r>
              <a:rPr lang="en-US" sz="1200" spc="-130" dirty="0" smtClean="0">
                <a:latin typeface="Trebuchet MS"/>
                <a:cs typeface="Trebuchet MS"/>
              </a:rPr>
              <a:t>in a </a:t>
            </a:r>
            <a:r>
              <a:rPr lang="en-US" sz="1200" spc="-160" dirty="0" smtClean="0">
                <a:latin typeface="Trebuchet MS"/>
                <a:cs typeface="Trebuchet MS"/>
              </a:rPr>
              <a:t>reliable</a:t>
            </a:r>
            <a:r>
              <a:rPr lang="en-US" sz="1200" spc="-470" dirty="0" smtClean="0">
                <a:latin typeface="Trebuchet MS"/>
                <a:cs typeface="Trebuchet MS"/>
              </a:rPr>
              <a:t> </a:t>
            </a:r>
            <a:r>
              <a:rPr lang="en-US" sz="1200" spc="-105" dirty="0" smtClean="0">
                <a:latin typeface="Trebuchet MS"/>
                <a:cs typeface="Trebuchet MS"/>
              </a:rPr>
              <a:t>manner!</a:t>
            </a:r>
            <a:endParaRPr lang="en-US" sz="1200" dirty="0" smtClean="0">
              <a:latin typeface="Trebuchet MS"/>
              <a:cs typeface="Trebuchet MS"/>
            </a:endParaRPr>
          </a:p>
          <a:p>
            <a:pPr marL="12700" marR="703580">
              <a:lnSpc>
                <a:spcPts val="6509"/>
              </a:lnSpc>
              <a:spcBef>
                <a:spcPts val="735"/>
              </a:spcBef>
            </a:pPr>
            <a:r>
              <a:rPr lang="en-US" sz="1200" spc="-125" dirty="0" smtClean="0">
                <a:latin typeface="Trebuchet MS"/>
                <a:cs typeface="Trebuchet MS"/>
              </a:rPr>
              <a:t>Hard </a:t>
            </a:r>
            <a:r>
              <a:rPr lang="en-US" sz="1200" spc="-150" dirty="0" smtClean="0">
                <a:latin typeface="Trebuchet MS"/>
                <a:cs typeface="Trebuchet MS"/>
              </a:rPr>
              <a:t>negative </a:t>
            </a:r>
            <a:r>
              <a:rPr lang="en-US" sz="1200" spc="-114" dirty="0" smtClean="0">
                <a:latin typeface="Trebuchet MS"/>
                <a:cs typeface="Trebuchet MS"/>
              </a:rPr>
              <a:t>mining  </a:t>
            </a:r>
            <a:r>
              <a:rPr lang="en-US" sz="1200" spc="-100" dirty="0" smtClean="0">
                <a:latin typeface="Trebuchet MS"/>
                <a:cs typeface="Trebuchet MS"/>
              </a:rPr>
              <a:t>Computers </a:t>
            </a:r>
            <a:r>
              <a:rPr lang="en-US" sz="1200" spc="-135" dirty="0" smtClean="0">
                <a:latin typeface="Trebuchet MS"/>
                <a:cs typeface="Trebuchet MS"/>
              </a:rPr>
              <a:t>are </a:t>
            </a:r>
            <a:r>
              <a:rPr lang="en-US" sz="1200" spc="-160" dirty="0" smtClean="0">
                <a:latin typeface="Trebuchet MS"/>
                <a:cs typeface="Trebuchet MS"/>
              </a:rPr>
              <a:t>fast</a:t>
            </a:r>
            <a:r>
              <a:rPr lang="en-US" sz="1200" spc="-585" dirty="0" smtClean="0">
                <a:latin typeface="Trebuchet MS"/>
                <a:cs typeface="Trebuchet MS"/>
              </a:rPr>
              <a:t> </a:t>
            </a:r>
            <a:r>
              <a:rPr lang="en-US" sz="1200" spc="-95" dirty="0" smtClean="0">
                <a:latin typeface="Trebuchet MS"/>
                <a:cs typeface="Trebuchet MS"/>
              </a:rPr>
              <a:t>enough.</a:t>
            </a:r>
            <a:endParaRPr lang="en-US" sz="1200" dirty="0" smtClean="0">
              <a:latin typeface="Trebuchet MS"/>
              <a:cs typeface="Trebuchet M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56</a:t>
            </a:fld>
            <a:endParaRPr lang="en-US"/>
          </a:p>
        </p:txBody>
      </p:sp>
    </p:spTree>
    <p:extLst>
      <p:ext uri="{BB962C8B-B14F-4D97-AF65-F5344CB8AC3E}">
        <p14:creationId xmlns:p14="http://schemas.microsoft.com/office/powerpoint/2010/main" val="683179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300" indent="-228600">
              <a:lnSpc>
                <a:spcPct val="100000"/>
              </a:lnSpc>
              <a:spcBef>
                <a:spcPts val="740"/>
              </a:spcBef>
              <a:buFont typeface="Arial"/>
              <a:buChar char="•"/>
              <a:tabLst>
                <a:tab pos="241300" algn="l"/>
              </a:tabLst>
            </a:pPr>
            <a:r>
              <a:rPr lang="en-US" sz="1200" spc="-85" dirty="0" smtClean="0">
                <a:latin typeface="Trebuchet MS"/>
                <a:cs typeface="Trebuchet MS"/>
              </a:rPr>
              <a:t>Multiple</a:t>
            </a:r>
            <a:r>
              <a:rPr lang="en-US" sz="1200" spc="-200" dirty="0" smtClean="0">
                <a:latin typeface="Trebuchet MS"/>
                <a:cs typeface="Trebuchet MS"/>
              </a:rPr>
              <a:t> </a:t>
            </a:r>
            <a:r>
              <a:rPr lang="en-US" sz="1200" spc="-85" dirty="0" smtClean="0">
                <a:latin typeface="Trebuchet MS"/>
                <a:cs typeface="Trebuchet MS"/>
              </a:rPr>
              <a:t>components</a:t>
            </a:r>
            <a:endParaRPr lang="en-US" sz="1200" dirty="0" smtClean="0">
              <a:latin typeface="Trebuchet MS"/>
              <a:cs typeface="Trebuchet MS"/>
            </a:endParaRPr>
          </a:p>
          <a:p>
            <a:pPr marL="241300" indent="-228600">
              <a:lnSpc>
                <a:spcPct val="100000"/>
              </a:lnSpc>
              <a:spcBef>
                <a:spcPts val="640"/>
              </a:spcBef>
              <a:buFont typeface="Arial"/>
              <a:buChar char="•"/>
              <a:tabLst>
                <a:tab pos="241300" algn="l"/>
              </a:tabLst>
            </a:pPr>
            <a:r>
              <a:rPr lang="en-US" sz="1200" spc="-125" dirty="0" smtClean="0">
                <a:latin typeface="Trebuchet MS"/>
                <a:cs typeface="Trebuchet MS"/>
              </a:rPr>
              <a:t>Deformable</a:t>
            </a:r>
            <a:r>
              <a:rPr lang="en-US" sz="1200" spc="-245" dirty="0" smtClean="0">
                <a:latin typeface="Trebuchet MS"/>
                <a:cs typeface="Trebuchet MS"/>
              </a:rPr>
              <a:t> </a:t>
            </a:r>
            <a:r>
              <a:rPr lang="en-US" sz="1200" spc="-55" dirty="0" smtClean="0">
                <a:latin typeface="Trebuchet MS"/>
                <a:cs typeface="Trebuchet MS"/>
              </a:rPr>
              <a:t>parts?</a:t>
            </a:r>
            <a:endParaRPr lang="en-US" sz="1200" dirty="0" smtClean="0">
              <a:latin typeface="Trebuchet MS"/>
              <a:cs typeface="Trebuchet MS"/>
            </a:endParaRPr>
          </a:p>
          <a:p>
            <a:pPr marL="241300" indent="-228600">
              <a:lnSpc>
                <a:spcPct val="100000"/>
              </a:lnSpc>
              <a:spcBef>
                <a:spcPts val="640"/>
              </a:spcBef>
              <a:buFont typeface="Arial"/>
              <a:buChar char="•"/>
              <a:tabLst>
                <a:tab pos="241300" algn="l"/>
              </a:tabLst>
            </a:pPr>
            <a:r>
              <a:rPr lang="en-US" sz="1200" spc="-125" dirty="0" smtClean="0">
                <a:latin typeface="Trebuchet MS"/>
                <a:cs typeface="Trebuchet MS"/>
              </a:rPr>
              <a:t>Hard </a:t>
            </a:r>
            <a:r>
              <a:rPr lang="en-US" sz="1200" spc="-150" dirty="0" smtClean="0">
                <a:latin typeface="Trebuchet MS"/>
                <a:cs typeface="Trebuchet MS"/>
              </a:rPr>
              <a:t>negative</a:t>
            </a:r>
            <a:r>
              <a:rPr lang="en-US" sz="1200" spc="-260" dirty="0" smtClean="0">
                <a:latin typeface="Trebuchet MS"/>
                <a:cs typeface="Trebuchet MS"/>
              </a:rPr>
              <a:t> </a:t>
            </a:r>
            <a:r>
              <a:rPr lang="en-US" sz="1200" spc="-114" dirty="0" smtClean="0">
                <a:latin typeface="Trebuchet MS"/>
                <a:cs typeface="Trebuchet MS"/>
              </a:rPr>
              <a:t>mining</a:t>
            </a:r>
            <a:endParaRPr lang="en-US" sz="1200" dirty="0" smtClean="0">
              <a:latin typeface="Trebuchet MS"/>
              <a:cs typeface="Trebuchet MS"/>
            </a:endParaRPr>
          </a:p>
          <a:p>
            <a:pPr marL="241300" indent="-228600">
              <a:lnSpc>
                <a:spcPct val="100000"/>
              </a:lnSpc>
              <a:spcBef>
                <a:spcPts val="740"/>
              </a:spcBef>
              <a:buFont typeface="Arial"/>
              <a:buChar char="•"/>
              <a:tabLst>
                <a:tab pos="241300" algn="l"/>
              </a:tabLst>
            </a:pPr>
            <a:r>
              <a:rPr lang="en-US" sz="1200" spc="-50" dirty="0" smtClean="0">
                <a:latin typeface="Trebuchet MS"/>
                <a:cs typeface="Trebuchet MS"/>
              </a:rPr>
              <a:t>Good</a:t>
            </a:r>
            <a:r>
              <a:rPr lang="en-US" sz="1200" spc="-320" dirty="0" smtClean="0">
                <a:latin typeface="Trebuchet MS"/>
                <a:cs typeface="Trebuchet MS"/>
              </a:rPr>
              <a:t> </a:t>
            </a:r>
            <a:r>
              <a:rPr lang="en-US" sz="1200" spc="-145" dirty="0" smtClean="0">
                <a:latin typeface="Trebuchet MS"/>
                <a:cs typeface="Trebuchet MS"/>
              </a:rPr>
              <a:t>balance</a:t>
            </a:r>
            <a:endParaRPr lang="en-US" sz="1200" dirty="0" smtClean="0">
              <a:latin typeface="Trebuchet MS"/>
              <a:cs typeface="Trebuchet M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63</a:t>
            </a:fld>
            <a:endParaRPr lang="en-US"/>
          </a:p>
        </p:txBody>
      </p:sp>
    </p:spTree>
    <p:extLst>
      <p:ext uri="{BB962C8B-B14F-4D97-AF65-F5344CB8AC3E}">
        <p14:creationId xmlns:p14="http://schemas.microsoft.com/office/powerpoint/2010/main" val="2101071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By using the actual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 function we get a smoothed out perceptron.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How should we interpret the output from a sigmoid neuron?  They don’t just output 0 or 1, but can have values like 0.173…0.689…</a:t>
            </a:r>
          </a:p>
          <a:p>
            <a:r>
              <a:rPr lang="en-US" sz="1200" b="0" i="0" u="none" strike="noStrike" kern="1200" dirty="0" smtClean="0">
                <a:solidFill>
                  <a:schemeClr val="tx1"/>
                </a:solidFill>
                <a:effectLst/>
                <a:latin typeface="Arial" charset="0"/>
                <a:ea typeface="+mn-ea"/>
                <a:cs typeface="+mn-cs"/>
              </a:rPr>
              <a:t>This can be useful if we want to use the output value to represent the average intensity of the pixels in an image input to a neural network. </a:t>
            </a:r>
          </a:p>
          <a:p>
            <a:r>
              <a:rPr lang="en-US" sz="1200" b="0" i="0" u="none" strike="noStrike" kern="1200" dirty="0" smtClean="0">
                <a:solidFill>
                  <a:schemeClr val="tx1"/>
                </a:solidFill>
                <a:effectLst/>
                <a:latin typeface="Arial" charset="0"/>
                <a:ea typeface="+mn-ea"/>
                <a:cs typeface="+mn-cs"/>
              </a:rPr>
              <a:t>But sometimes it can be a nuisance. Suppose we want the output from the network to indicate either "the input image is a 9" or "the input image is not a 9". </a:t>
            </a:r>
          </a:p>
          <a:p>
            <a:r>
              <a:rPr lang="en-US" sz="1200" b="0" i="0" u="none" strike="noStrike" kern="1200" dirty="0" smtClean="0">
                <a:solidFill>
                  <a:schemeClr val="tx1"/>
                </a:solidFill>
                <a:effectLst/>
                <a:latin typeface="Arial" charset="0"/>
                <a:ea typeface="+mn-ea"/>
                <a:cs typeface="+mn-cs"/>
              </a:rPr>
              <a:t>Obviously, it'd be easiest to do this if the output was a 0 or a 1, as in a perceptron. </a:t>
            </a:r>
          </a:p>
          <a:p>
            <a:r>
              <a:rPr lang="en-US" sz="1200" b="0" i="0" u="none" strike="noStrike" kern="1200" dirty="0" smtClean="0">
                <a:solidFill>
                  <a:schemeClr val="tx1"/>
                </a:solidFill>
                <a:effectLst/>
                <a:latin typeface="Arial" charset="0"/>
                <a:ea typeface="+mn-ea"/>
                <a:cs typeface="+mn-cs"/>
              </a:rPr>
              <a:t>But in practice we can set up a convention to deal with this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by deciding to interpret any output of at least 0.5 as indicating a "9", and any output less than that as indicating "not a 9".</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a:t>
            </a:fld>
            <a:endParaRPr lang="en-US"/>
          </a:p>
        </p:txBody>
      </p:sp>
    </p:spTree>
    <p:extLst>
      <p:ext uri="{BB962C8B-B14F-4D97-AF65-F5344CB8AC3E}">
        <p14:creationId xmlns:p14="http://schemas.microsoft.com/office/powerpoint/2010/main" val="1150813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=R2mC-NUAmMk</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85</a:t>
            </a:fld>
            <a:endParaRPr lang="en-US"/>
          </a:p>
        </p:txBody>
      </p:sp>
    </p:spTree>
    <p:extLst>
      <p:ext uri="{BB962C8B-B14F-4D97-AF65-F5344CB8AC3E}">
        <p14:creationId xmlns:p14="http://schemas.microsoft.com/office/powerpoint/2010/main" val="1675231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With </a:t>
            </a:r>
            <a:r>
              <a:rPr lang="en-US" dirty="0" err="1" smtClean="0"/>
              <a:t>percetrons</a:t>
            </a:r>
            <a:r>
              <a:rPr lang="en-US" dirty="0" smtClean="0"/>
              <a:t> there is a problem: a small change in the weights or bias of any single perceptron in the network can causes the output to completely flip from 0 to 1.</a:t>
            </a:r>
          </a:p>
          <a:p>
            <a:endParaRPr lang="en-US" dirty="0" smtClean="0"/>
          </a:p>
          <a:p>
            <a:r>
              <a:rPr lang="en-US" sz="1200" b="0" i="0" u="none" strike="noStrike" kern="1200" dirty="0" smtClean="0">
                <a:solidFill>
                  <a:schemeClr val="tx1"/>
                </a:solidFill>
                <a:effectLst/>
                <a:latin typeface="Arial" charset="0"/>
                <a:ea typeface="+mn-ea"/>
                <a:cs typeface="+mn-cs"/>
              </a:rPr>
              <a:t>The smoothness of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 means that small changes </a:t>
            </a:r>
            <a:r>
              <a:rPr lang="en-US" sz="1200" b="0" i="0" u="none" strike="noStrike" kern="1200" dirty="0" err="1" smtClean="0">
                <a:solidFill>
                  <a:schemeClr val="tx1"/>
                </a:solidFill>
                <a:effectLst/>
                <a:latin typeface="Arial" charset="0"/>
                <a:ea typeface="+mn-ea"/>
                <a:cs typeface="+mn-cs"/>
              </a:rPr>
              <a:t>jΔwj</a:t>
            </a:r>
            <a:r>
              <a:rPr lang="en-US" sz="1200" b="0" i="0" u="none" strike="noStrike" kern="1200" dirty="0" smtClean="0">
                <a:solidFill>
                  <a:schemeClr val="tx1"/>
                </a:solidFill>
                <a:effectLst/>
                <a:latin typeface="Arial" charset="0"/>
                <a:ea typeface="+mn-ea"/>
                <a:cs typeface="+mn-cs"/>
              </a:rPr>
              <a:t> in the weights and </a:t>
            </a:r>
            <a:r>
              <a:rPr lang="en-US" sz="1200" b="0" i="0" u="none" strike="noStrike" kern="1200" dirty="0" err="1" smtClean="0">
                <a:solidFill>
                  <a:schemeClr val="tx1"/>
                </a:solidFill>
                <a:effectLst/>
                <a:latin typeface="Arial" charset="0"/>
                <a:ea typeface="+mn-ea"/>
                <a:cs typeface="+mn-cs"/>
              </a:rPr>
              <a:t>Δb</a:t>
            </a:r>
            <a:r>
              <a:rPr lang="en-US" sz="1200" b="0" i="0" u="none" strike="noStrike" kern="1200" dirty="0" smtClean="0">
                <a:solidFill>
                  <a:schemeClr val="tx1"/>
                </a:solidFill>
                <a:effectLst/>
                <a:latin typeface="Arial" charset="0"/>
                <a:ea typeface="+mn-ea"/>
                <a:cs typeface="+mn-cs"/>
              </a:rPr>
              <a:t> in the bias will produce a small change </a:t>
            </a:r>
            <a:r>
              <a:rPr lang="en-US" sz="1200" b="0" i="0" u="none" strike="noStrike" kern="1200" dirty="0" err="1" smtClean="0">
                <a:solidFill>
                  <a:schemeClr val="tx1"/>
                </a:solidFill>
                <a:effectLst/>
                <a:latin typeface="Arial" charset="0"/>
                <a:ea typeface="+mn-ea"/>
                <a:cs typeface="+mn-cs"/>
              </a:rPr>
              <a:t>Δoutput</a:t>
            </a:r>
            <a:r>
              <a:rPr lang="en-US" sz="1200" b="0" i="0" u="none" strike="noStrike" kern="1200" dirty="0" smtClean="0">
                <a:solidFill>
                  <a:schemeClr val="tx1"/>
                </a:solidFill>
                <a:effectLst/>
                <a:latin typeface="Arial" charset="0"/>
                <a:ea typeface="+mn-ea"/>
                <a:cs typeface="+mn-cs"/>
              </a:rPr>
              <a:t> in the output from the neuron</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a:t>
            </a:fld>
            <a:endParaRPr lang="en-US"/>
          </a:p>
        </p:txBody>
      </p:sp>
    </p:spTree>
    <p:extLst>
      <p:ext uri="{BB962C8B-B14F-4D97-AF65-F5344CB8AC3E}">
        <p14:creationId xmlns:p14="http://schemas.microsoft.com/office/powerpoint/2010/main" val="382638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a:t>
            </a:fld>
            <a:endParaRPr lang="en-US"/>
          </a:p>
        </p:txBody>
      </p:sp>
    </p:spTree>
    <p:extLst>
      <p:ext uri="{BB962C8B-B14F-4D97-AF65-F5344CB8AC3E}">
        <p14:creationId xmlns:p14="http://schemas.microsoft.com/office/powerpoint/2010/main" val="358252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mn-ea"/>
                <a:cs typeface="+mn-cs"/>
              </a:rPr>
              <a:t>for historical reasons, such multiple layer networks are sometimes called </a:t>
            </a:r>
            <a:r>
              <a:rPr lang="en-US" sz="1200" b="0" i="1" u="none" strike="noStrike" kern="1200" dirty="0" smtClean="0">
                <a:solidFill>
                  <a:schemeClr val="tx1"/>
                </a:solidFill>
                <a:effectLst/>
                <a:latin typeface="Arial" charset="0"/>
                <a:ea typeface="+mn-ea"/>
                <a:cs typeface="+mn-cs"/>
              </a:rPr>
              <a:t>multilayer </a:t>
            </a:r>
            <a:r>
              <a:rPr lang="en-US" sz="1200" b="0" i="1"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r>
              <a:rPr lang="en-US" sz="1200" b="0" i="0" u="none" strike="noStrike" kern="1200" dirty="0" err="1" smtClean="0">
                <a:solidFill>
                  <a:schemeClr val="tx1"/>
                </a:solidFill>
                <a:effectLst/>
                <a:latin typeface="Arial" charset="0"/>
                <a:ea typeface="+mn-ea"/>
                <a:cs typeface="+mn-cs"/>
              </a:rPr>
              <a:t>or</a:t>
            </a:r>
            <a:r>
              <a:rPr lang="en-US" sz="1200" b="0" i="1" u="none" strike="noStrike" kern="1200" dirty="0" err="1" smtClean="0">
                <a:solidFill>
                  <a:schemeClr val="tx1"/>
                </a:solidFill>
                <a:effectLst/>
                <a:latin typeface="Arial" charset="0"/>
                <a:ea typeface="+mn-ea"/>
                <a:cs typeface="+mn-cs"/>
              </a:rPr>
              <a:t>MLPs</a:t>
            </a:r>
            <a:r>
              <a:rPr lang="en-US" sz="1200" b="0" i="0" u="none" strike="noStrike" kern="1200" dirty="0" smtClean="0">
                <a:solidFill>
                  <a:schemeClr val="tx1"/>
                </a:solidFill>
                <a:effectLst/>
                <a:latin typeface="Arial" charset="0"/>
                <a:ea typeface="+mn-ea"/>
                <a:cs typeface="+mn-cs"/>
              </a:rPr>
              <a:t>, despite being made up of sigmoid neurons, not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While the design of the input and output layers of a neural network is often straightforward, there can be quite an art to the design of the hidden layers.  This is called a </a:t>
            </a:r>
            <a:r>
              <a:rPr lang="en-US" sz="1200" b="0" i="1" u="none" strike="noStrike" kern="1200" dirty="0" smtClean="0">
                <a:solidFill>
                  <a:schemeClr val="tx1"/>
                </a:solidFill>
                <a:effectLst/>
                <a:latin typeface="Arial" charset="0"/>
                <a:ea typeface="+mn-ea"/>
                <a:cs typeface="+mn-cs"/>
              </a:rPr>
              <a:t>feedforward</a:t>
            </a:r>
            <a:r>
              <a:rPr lang="en-US" sz="1200" b="0" i="0" u="none" strike="noStrike" kern="1200" dirty="0" smtClean="0">
                <a:solidFill>
                  <a:schemeClr val="tx1"/>
                </a:solidFill>
                <a:effectLst/>
                <a:latin typeface="Arial" charset="0"/>
                <a:ea typeface="+mn-ea"/>
                <a:cs typeface="+mn-cs"/>
              </a:rPr>
              <a:t> neural network.</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There are other models of artificial neural networks in which feedback loops are possible. These models are called </a:t>
            </a:r>
            <a:r>
              <a:rPr lang="en-US" sz="1200" b="0" i="0" u="none" strike="noStrike" kern="1200" dirty="0" smtClean="0">
                <a:solidFill>
                  <a:schemeClr val="tx1"/>
                </a:solidFill>
                <a:effectLst/>
                <a:latin typeface="Arial" charset="0"/>
                <a:ea typeface="+mn-ea"/>
                <a:cs typeface="+mn-cs"/>
                <a:hlinkClick r:id="rId3"/>
              </a:rPr>
              <a:t>recurrent neural networks</a:t>
            </a:r>
            <a:r>
              <a:rPr lang="en-US" sz="1200" b="0" i="0" u="none" strike="noStrike" kern="1200" dirty="0" smtClean="0">
                <a:solidFill>
                  <a:schemeClr val="tx1"/>
                </a:solidFill>
                <a:effectLst/>
                <a:latin typeface="Arial" charset="0"/>
                <a:ea typeface="+mn-ea"/>
                <a:cs typeface="+mn-cs"/>
              </a:rPr>
              <a:t>.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378322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design of the input and output layers in a network is often straightforward. For digit classification if the image is a 28x28 greyscale image, then we have </a:t>
            </a:r>
            <a:r>
              <a:rPr lang="cs-CZ" sz="1200" b="0" i="0" u="none" strike="noStrike" kern="1200" dirty="0" smtClean="0">
                <a:solidFill>
                  <a:schemeClr val="tx1"/>
                </a:solidFill>
                <a:effectLst/>
                <a:latin typeface="Arial" charset="0"/>
                <a:ea typeface="+mn-ea"/>
                <a:cs typeface="+mn-cs"/>
              </a:rPr>
              <a:t>784=28×28</a:t>
            </a:r>
            <a:r>
              <a:rPr lang="cs-CZ" sz="1200" b="0" i="0" u="none" strike="noStrike" kern="1200" baseline="0" dirty="0" smtClean="0">
                <a:solidFill>
                  <a:schemeClr val="tx1"/>
                </a:solidFill>
                <a:effectLst/>
                <a:latin typeface="Arial" charset="0"/>
                <a:ea typeface="+mn-ea"/>
                <a:cs typeface="+mn-cs"/>
              </a:rPr>
              <a:t> </a:t>
            </a:r>
            <a:r>
              <a:rPr lang="cs-CZ" sz="1200" b="0" i="0" u="none" strike="noStrike" kern="1200" baseline="0" dirty="0" err="1" smtClean="0">
                <a:solidFill>
                  <a:schemeClr val="tx1"/>
                </a:solidFill>
                <a:effectLst/>
                <a:latin typeface="Arial" charset="0"/>
                <a:ea typeface="+mn-ea"/>
                <a:cs typeface="+mn-cs"/>
              </a:rPr>
              <a:t>neurons</a:t>
            </a:r>
            <a:r>
              <a:rPr lang="en-US" sz="1200" b="0" i="0" u="none" strike="noStrike" kern="1200" dirty="0" smtClean="0">
                <a:solidFill>
                  <a:schemeClr val="tx1"/>
                </a:solidFill>
                <a:effectLst/>
                <a:latin typeface="Arial" charset="0"/>
                <a:ea typeface="+mn-ea"/>
                <a:cs typeface="+mn-cs"/>
              </a:rPr>
              <a:t>, with the intensities between 0 and 1. The output layer will contain just a single neuron, with output values of less than 0.5 indicating ”not a 9”.</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second layer of the network is a hidden layer. The example shown illustrates a small hidden layer, containing just n=15 neurons.  We can vary this number.</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output layer of the network contains 10 neurons. We figure out which neuron has the highest activation value.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877947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59209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447801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8" Type="http://schemas.openxmlformats.org/officeDocument/2006/relationships/image" Target="../media/image23.tiff"/><Relationship Id="rId9"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tiff"/><Relationship Id="rId8" Type="http://schemas.openxmlformats.org/officeDocument/2006/relationships/image" Target="../media/image20.emf"/><Relationship Id="rId9"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emf"/><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tiff"/></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49.tiff"/><Relationship Id="rId5" Type="http://schemas.openxmlformats.org/officeDocument/2006/relationships/image" Target="../media/image50.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1" Type="http://schemas.openxmlformats.org/officeDocument/2006/relationships/slideLayout" Target="../slideLayouts/slideLayout2.xml"/><Relationship Id="rId2" Type="http://schemas.openxmlformats.org/officeDocument/2006/relationships/image" Target="../media/image5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jpg"/><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g"/><Relationship Id="rId3" Type="http://schemas.openxmlformats.org/officeDocument/2006/relationships/image" Target="../media/image6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jpg"/><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67.jp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jpg"/><Relationship Id="rId1" Type="http://schemas.openxmlformats.org/officeDocument/2006/relationships/slideLayout" Target="../slideLayouts/slideLayout1.xml"/><Relationship Id="rId2"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g"/><Relationship Id="rId3" Type="http://schemas.openxmlformats.org/officeDocument/2006/relationships/image" Target="../media/image7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g"/><Relationship Id="rId3" Type="http://schemas.openxmlformats.org/officeDocument/2006/relationships/image" Target="../media/image7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jpg"/></Relationships>
</file>

<file path=ppt/slides/_rels/slide46.xml.rels><?xml version="1.0" encoding="UTF-8" standalone="yes"?>
<Relationships xmlns="http://schemas.openxmlformats.org/package/2006/relationships"><Relationship Id="rId3" Type="http://schemas.openxmlformats.org/officeDocument/2006/relationships/image" Target="../media/image80.jp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79.jpg"/></Relationships>
</file>

<file path=ppt/slides/_rels/slide47.xml.rels><?xml version="1.0" encoding="UTF-8" standalone="yes"?>
<Relationships xmlns="http://schemas.openxmlformats.org/package/2006/relationships"><Relationship Id="rId3" Type="http://schemas.openxmlformats.org/officeDocument/2006/relationships/image" Target="../media/image89.jpg"/><Relationship Id="rId4" Type="http://schemas.openxmlformats.org/officeDocument/2006/relationships/image" Target="../media/image90.png"/><Relationship Id="rId5"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image" Target="../media/image8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2.jpg"/><Relationship Id="rId3" Type="http://schemas.openxmlformats.org/officeDocument/2006/relationships/image" Target="../media/image93.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tiff"/><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emf"/><Relationship Id="rId8" Type="http://schemas.openxmlformats.org/officeDocument/2006/relationships/image" Target="../media/image10.emf"/><Relationship Id="rId9" Type="http://schemas.openxmlformats.org/officeDocument/2006/relationships/image" Target="../media/image11.emf"/><Relationship Id="rId10" Type="http://schemas.openxmlformats.org/officeDocument/2006/relationships/image" Target="../media/image12.emf"/><Relationship Id="rId11"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jpg"/><Relationship Id="rId1" Type="http://schemas.openxmlformats.org/officeDocument/2006/relationships/slideLayout" Target="../slideLayouts/slideLayout6.xml"/><Relationship Id="rId2" Type="http://schemas.openxmlformats.org/officeDocument/2006/relationships/image" Target="../media/image8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jp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1.xml"/><Relationship Id="rId2" Type="http://schemas.openxmlformats.org/officeDocument/2006/relationships/image" Target="../media/image9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jpg"/><Relationship Id="rId3" Type="http://schemas.openxmlformats.org/officeDocument/2006/relationships/image" Target="../media/image1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jpg"/><Relationship Id="rId3" Type="http://schemas.openxmlformats.org/officeDocument/2006/relationships/image" Target="../media/image10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60.xml.rels><?xml version="1.0" encoding="UTF-8" standalone="yes"?>
<Relationships xmlns="http://schemas.openxmlformats.org/package/2006/relationships"><Relationship Id="rId3" Type="http://schemas.openxmlformats.org/officeDocument/2006/relationships/image" Target="../media/image107.jpg"/><Relationship Id="rId4" Type="http://schemas.openxmlformats.org/officeDocument/2006/relationships/image" Target="../media/image108.jpg"/><Relationship Id="rId5" Type="http://schemas.openxmlformats.org/officeDocument/2006/relationships/image" Target="../media/image109.jpg"/><Relationship Id="rId6" Type="http://schemas.openxmlformats.org/officeDocument/2006/relationships/image" Target="../media/image110.jpg"/><Relationship Id="rId1" Type="http://schemas.openxmlformats.org/officeDocument/2006/relationships/slideLayout" Target="../slideLayouts/slideLayout6.xml"/><Relationship Id="rId2" Type="http://schemas.openxmlformats.org/officeDocument/2006/relationships/image" Target="../media/image10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13.jpg"/></Relationships>
</file>

<file path=ppt/slides/_rels/slide64.xml.rels><?xml version="1.0" encoding="UTF-8" standalone="yes"?>
<Relationships xmlns="http://schemas.openxmlformats.org/package/2006/relationships"><Relationship Id="rId3" Type="http://schemas.openxmlformats.org/officeDocument/2006/relationships/image" Target="../media/image115.jp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jpg"/><Relationship Id="rId7" Type="http://schemas.openxmlformats.org/officeDocument/2006/relationships/image" Target="../media/image119.jpg"/><Relationship Id="rId8" Type="http://schemas.openxmlformats.org/officeDocument/2006/relationships/image" Target="../media/image120.jpg"/><Relationship Id="rId1" Type="http://schemas.openxmlformats.org/officeDocument/2006/relationships/slideLayout" Target="../slideLayouts/slideLayout2.xml"/><Relationship Id="rId2" Type="http://schemas.openxmlformats.org/officeDocument/2006/relationships/image" Target="../media/image11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jpg"/><Relationship Id="rId3" Type="http://schemas.openxmlformats.org/officeDocument/2006/relationships/image" Target="../media/image124.jpg"/></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4.xml"/><Relationship Id="rId2" Type="http://schemas.openxmlformats.org/officeDocument/2006/relationships/image" Target="../media/image125.png"/></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5.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8.jpg"/><Relationship Id="rId3" Type="http://schemas.openxmlformats.org/officeDocument/2006/relationships/image" Target="../media/image13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0.jpg"/><Relationship Id="rId3" Type="http://schemas.openxmlformats.org/officeDocument/2006/relationships/image" Target="../media/image13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1.png"/></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57.jpg"/><Relationship Id="rId1" Type="http://schemas.openxmlformats.org/officeDocument/2006/relationships/slideLayout" Target="../slideLayouts/slideLayout2.xml"/><Relationship Id="rId2" Type="http://schemas.openxmlformats.org/officeDocument/2006/relationships/image" Target="../media/image1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tiff"/></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57.jpg"/><Relationship Id="rId1" Type="http://schemas.openxmlformats.org/officeDocument/2006/relationships/slideLayout" Target="../slideLayouts/slideLayout2.xml"/><Relationship Id="rId2" Type="http://schemas.openxmlformats.org/officeDocument/2006/relationships/image" Target="../media/image144.jp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57.jpg"/><Relationship Id="rId5" Type="http://schemas.openxmlformats.org/officeDocument/2006/relationships/image" Target="../media/image145.jpg"/><Relationship Id="rId1" Type="http://schemas.openxmlformats.org/officeDocument/2006/relationships/slideLayout" Target="../slideLayouts/slideLayout2.xml"/><Relationship Id="rId2" Type="http://schemas.openxmlformats.org/officeDocument/2006/relationships/image" Target="../media/image14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6.jpg"/><Relationship Id="rId3" Type="http://schemas.openxmlformats.org/officeDocument/2006/relationships/image" Target="../media/image14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8.jpg"/><Relationship Id="rId3" Type="http://schemas.openxmlformats.org/officeDocument/2006/relationships/image" Target="../media/image149.jpg"/></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1" Type="http://schemas.openxmlformats.org/officeDocument/2006/relationships/slideLayout" Target="../slideLayouts/slideLayout2.xml"/><Relationship Id="rId2" Type="http://schemas.openxmlformats.org/officeDocument/2006/relationships/image" Target="../media/image55.jp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0.xml"/><Relationship Id="rId5" Type="http://schemas.openxmlformats.org/officeDocument/2006/relationships/image" Target="../media/image150.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Announcements</a:t>
            </a:r>
          </a:p>
        </p:txBody>
      </p:sp>
      <p:sp>
        <p:nvSpPr>
          <p:cNvPr id="12291" name="Rectangle 3"/>
          <p:cNvSpPr>
            <a:spLocks noGrp="1" noChangeArrowheads="1"/>
          </p:cNvSpPr>
          <p:nvPr>
            <p:ph idx="1"/>
          </p:nvPr>
        </p:nvSpPr>
        <p:spPr>
          <a:xfrm>
            <a:off x="1905000" y="1371600"/>
            <a:ext cx="8915400" cy="4525963"/>
          </a:xfrm>
        </p:spPr>
        <p:txBody>
          <a:bodyPr/>
          <a:lstStyle/>
          <a:p>
            <a:pPr lvl="4"/>
            <a:endParaRPr lang="en-US" sz="600" dirty="0"/>
          </a:p>
          <a:p>
            <a:r>
              <a:rPr lang="en-US" sz="2400" dirty="0" smtClean="0"/>
              <a:t>HW9 is due tonight at midnight!</a:t>
            </a:r>
          </a:p>
          <a:p>
            <a:r>
              <a:rPr lang="en-US" sz="2400" dirty="0" smtClean="0"/>
              <a:t>Optional HW10 will be released on Monday 12/3, due on Monday 12/10 (you can use your remaining late days).</a:t>
            </a:r>
            <a:endParaRPr lang="en-US" sz="2400" dirty="0"/>
          </a:p>
          <a:p>
            <a:r>
              <a:rPr lang="en-US" sz="2400" dirty="0"/>
              <a:t>HW10 is extra credit, and will be folded into the HW grade.  It won’t change the curve (we don’t have one</a:t>
            </a:r>
            <a:r>
              <a:rPr lang="en-US" sz="2400" dirty="0" smtClean="0"/>
              <a:t>).</a:t>
            </a:r>
          </a:p>
          <a:p>
            <a:r>
              <a:rPr lang="en-US" sz="2400" dirty="0" smtClean="0"/>
              <a:t>Midterm 3 will be held on December 6</a:t>
            </a:r>
            <a:r>
              <a:rPr lang="en-US" sz="2400" baseline="30000" dirty="0" smtClean="0"/>
              <a:t>th</a:t>
            </a:r>
            <a:r>
              <a:rPr lang="en-US" sz="2400" dirty="0" smtClean="0"/>
              <a:t> in class.  There won’t be a practice exam released this time.</a:t>
            </a:r>
          </a:p>
          <a:p>
            <a:r>
              <a:rPr lang="en-US" sz="2400" dirty="0" smtClean="0"/>
              <a:t>Topics for midterm 3: </a:t>
            </a:r>
            <a:r>
              <a:rPr lang="en-US" sz="2000" dirty="0"/>
              <a:t>Bayes' </a:t>
            </a:r>
            <a:r>
              <a:rPr lang="en-US" sz="2000" dirty="0" smtClean="0"/>
              <a:t>Nets, </a:t>
            </a:r>
            <a:r>
              <a:rPr lang="en-US" sz="2000" dirty="0"/>
              <a:t>Naive </a:t>
            </a:r>
            <a:r>
              <a:rPr lang="en-US" sz="2000" dirty="0" smtClean="0"/>
              <a:t>Bayes, </a:t>
            </a:r>
            <a:r>
              <a:rPr lang="en-US" sz="2000" dirty="0" err="1" smtClean="0"/>
              <a:t>Perceptrons</a:t>
            </a:r>
            <a:r>
              <a:rPr lang="en-US" sz="2000" dirty="0" smtClean="0"/>
              <a:t>, </a:t>
            </a:r>
            <a:r>
              <a:rPr lang="en-US" sz="2000" dirty="0"/>
              <a:t>Kernels and </a:t>
            </a:r>
            <a:r>
              <a:rPr lang="en-US" sz="2000" dirty="0" smtClean="0"/>
              <a:t>Clustering, </a:t>
            </a:r>
            <a:r>
              <a:rPr lang="en-US" sz="2000" dirty="0"/>
              <a:t>Neural </a:t>
            </a:r>
            <a:r>
              <a:rPr lang="en-US" sz="2000" dirty="0" smtClean="0"/>
              <a:t>Networks</a:t>
            </a:r>
          </a:p>
          <a:p>
            <a:r>
              <a:rPr lang="en-US" sz="2000" dirty="0" smtClean="0"/>
              <a:t>Review: </a:t>
            </a:r>
            <a:r>
              <a:rPr lang="en-US" sz="2000" dirty="0"/>
              <a:t>AIMA Chapter </a:t>
            </a:r>
            <a:r>
              <a:rPr lang="en-US" sz="2000" dirty="0" smtClean="0"/>
              <a:t>14 "Probabilistic Reasoning”, </a:t>
            </a:r>
            <a:r>
              <a:rPr lang="en-US" sz="2000" dirty="0"/>
              <a:t>Chapter 20 "Learning Probabilistic </a:t>
            </a:r>
            <a:r>
              <a:rPr lang="en-US" sz="2000" dirty="0" smtClean="0"/>
              <a:t>Models”, Chapter </a:t>
            </a:r>
            <a:r>
              <a:rPr lang="en-US" sz="2000" dirty="0"/>
              <a:t>18 "Learning from </a:t>
            </a:r>
            <a:r>
              <a:rPr lang="en-US" sz="2000" dirty="0" smtClean="0"/>
              <a:t>Examples”, Wikipedia pages on clustering</a:t>
            </a:r>
            <a:r>
              <a:rPr lang="en-US" sz="2000" dirty="0"/>
              <a:t>, Michael Nielsen, Neural Networks and Deep Learning (Chapter 1 "Using Neural Nets to Recognize Handwritten Digits") </a:t>
            </a:r>
            <a:endParaRPr lang="en-US" sz="2000" dirty="0"/>
          </a:p>
        </p:txBody>
      </p:sp>
    </p:spTree>
    <p:extLst>
      <p:ext uri="{BB962C8B-B14F-4D97-AF65-F5344CB8AC3E}">
        <p14:creationId xmlns:p14="http://schemas.microsoft.com/office/powerpoint/2010/main" val="110971142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5"/>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6"/>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7"/>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8"/>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9" name="Picture 28"/>
          <p:cNvPicPr>
            <a:picLocks noChangeAspect="1"/>
          </p:cNvPicPr>
          <p:nvPr/>
        </p:nvPicPr>
        <p:blipFill>
          <a:blip r:embed="rId9"/>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160512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035314" y="1117600"/>
            <a:ext cx="6858000" cy="5708615"/>
          </a:xfrm>
        </p:spPr>
      </p:pic>
      <p:cxnSp>
        <p:nvCxnSpPr>
          <p:cNvPr id="11" name="Straight Arrow Connector 10"/>
          <p:cNvCxnSpPr/>
          <p:nvPr/>
        </p:nvCxnSpPr>
        <p:spPr>
          <a:xfrm>
            <a:off x="6003295" y="1676400"/>
            <a:ext cx="1921505" cy="817014"/>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Neural Net Architecture</a:t>
            </a:r>
            <a:endParaRPr lang="en-US" dirty="0"/>
          </a:p>
        </p:txBody>
      </p:sp>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5"/>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6"/>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7"/>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Oval 28"/>
          <p:cNvSpPr/>
          <p:nvPr/>
        </p:nvSpPr>
        <p:spPr>
          <a:xfrm>
            <a:off x="7924800" y="23949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13" idx="3"/>
            <a:endCxn id="29" idx="2"/>
          </p:cNvCxnSpPr>
          <p:nvPr/>
        </p:nvCxnSpPr>
        <p:spPr>
          <a:xfrm flipV="1">
            <a:off x="5943598" y="2533289"/>
            <a:ext cx="1981202" cy="52895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8"/>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4" name="Straight Arrow Connector 33"/>
          <p:cNvCxnSpPr>
            <a:stCxn id="22" idx="7"/>
            <a:endCxn id="29" idx="3"/>
          </p:cNvCxnSpPr>
          <p:nvPr/>
        </p:nvCxnSpPr>
        <p:spPr>
          <a:xfrm flipV="1">
            <a:off x="5979292" y="2631084"/>
            <a:ext cx="1986016" cy="144985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4" idx="7"/>
            <a:endCxn id="29" idx="4"/>
          </p:cNvCxnSpPr>
          <p:nvPr/>
        </p:nvCxnSpPr>
        <p:spPr>
          <a:xfrm flipV="1">
            <a:off x="5958378" y="2671592"/>
            <a:ext cx="2104725" cy="212694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9"/>
          <a:stretch>
            <a:fillRect/>
          </a:stretch>
        </p:blipFill>
        <p:spPr>
          <a:xfrm>
            <a:off x="223669" y="1295400"/>
            <a:ext cx="1416732" cy="1422456"/>
          </a:xfrm>
          <a:prstGeom prst="rect">
            <a:avLst/>
          </a:prstGeom>
        </p:spPr>
      </p:pic>
      <p:sp>
        <p:nvSpPr>
          <p:cNvPr id="42" name="TextBox 41"/>
          <p:cNvSpPr txBox="1"/>
          <p:nvPr/>
        </p:nvSpPr>
        <p:spPr>
          <a:xfrm>
            <a:off x="8937782" y="2147431"/>
            <a:ext cx="470000" cy="707886"/>
          </a:xfrm>
          <a:prstGeom prst="rect">
            <a:avLst/>
          </a:prstGeom>
          <a:noFill/>
        </p:spPr>
        <p:txBody>
          <a:bodyPr wrap="none" rtlCol="0">
            <a:spAutoFit/>
          </a:bodyPr>
          <a:lstStyle/>
          <a:p>
            <a:r>
              <a:rPr lang="en-US" sz="4000" dirty="0" smtClean="0"/>
              <a:t>0</a:t>
            </a:r>
            <a:endParaRPr lang="en-US" sz="4000" dirty="0"/>
          </a:p>
        </p:txBody>
      </p:sp>
    </p:spTree>
    <p:extLst>
      <p:ext uri="{BB962C8B-B14F-4D97-AF65-F5344CB8AC3E}">
        <p14:creationId xmlns:p14="http://schemas.microsoft.com/office/powerpoint/2010/main" val="160785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smtClean="0"/>
              <a:t>AKA Loss function or Objective function</a:t>
            </a:r>
          </a:p>
          <a:p>
            <a:r>
              <a:rPr lang="en-US" dirty="0" smtClean="0"/>
              <a:t>Here’s a common one called “Mean Squared Error”</a:t>
            </a:r>
            <a:endParaRPr lang="en-US" dirty="0"/>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spTree>
    <p:extLst>
      <p:ext uri="{BB962C8B-B14F-4D97-AF65-F5344CB8AC3E}">
        <p14:creationId xmlns:p14="http://schemas.microsoft.com/office/powerpoint/2010/main" val="578955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a:t>AKA Loss function or Objective function</a:t>
            </a:r>
          </a:p>
          <a:p>
            <a:r>
              <a:rPr lang="en-US" dirty="0"/>
              <a:t>Here’s a common one called “Mean Squared Error”</a:t>
            </a: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8247682"/>
              </p:ext>
            </p:extLst>
          </p:nvPr>
        </p:nvGraphicFramePr>
        <p:xfrm>
          <a:off x="9927838" y="1397001"/>
          <a:ext cx="2187963" cy="5181605"/>
        </p:xfrm>
        <a:graphic>
          <a:graphicData uri="http://schemas.openxmlformats.org/drawingml/2006/table">
            <a:tbl>
              <a:tblPr firstRow="1" bandRow="1">
                <a:tableStyleId>{5C22544A-7EE6-4342-B048-85BDC9FD1C3A}</a:tableStyleId>
              </a:tblPr>
              <a:tblGrid>
                <a:gridCol w="663962"/>
                <a:gridCol w="685800"/>
                <a:gridCol w="838201"/>
              </a:tblGrid>
              <a:tr h="471055">
                <a:tc>
                  <a:txBody>
                    <a:bodyPr/>
                    <a:lstStyle/>
                    <a:p>
                      <a:endParaRPr lang="en-US" dirty="0"/>
                    </a:p>
                  </a:txBody>
                  <a:tcPr>
                    <a:solidFill>
                      <a:schemeClr val="bg1"/>
                    </a:solidFill>
                  </a:tcPr>
                </a:tc>
                <a:tc>
                  <a:txBody>
                    <a:bodyPr/>
                    <a:lstStyle/>
                    <a:p>
                      <a:r>
                        <a:rPr lang="en-US" dirty="0" smtClean="0"/>
                        <a:t>y(x)</a:t>
                      </a:r>
                      <a:endParaRPr lang="en-US" dirty="0"/>
                    </a:p>
                  </a:txBody>
                  <a:tcPr/>
                </a:tc>
                <a:tc>
                  <a:txBody>
                    <a:bodyPr/>
                    <a:lstStyle/>
                    <a:p>
                      <a:r>
                        <a:rPr lang="en-US" dirty="0" smtClean="0"/>
                        <a:t>a</a:t>
                      </a:r>
                      <a:endParaRPr lang="en-US" dirty="0"/>
                    </a:p>
                  </a:txBody>
                  <a:tcPr/>
                </a:tc>
              </a:tr>
              <a:tr h="471055">
                <a:tc>
                  <a:txBody>
                    <a:bodyPr/>
                    <a:lstStyle/>
                    <a:p>
                      <a:r>
                        <a:rPr lang="en-US" dirty="0" smtClean="0"/>
                        <a:t>0</a:t>
                      </a:r>
                      <a:endParaRPr lang="en-US" dirty="0"/>
                    </a:p>
                  </a:txBody>
                  <a:tcPr>
                    <a:noFill/>
                  </a:tcPr>
                </a:tc>
                <a:tc>
                  <a:txBody>
                    <a:bodyPr/>
                    <a:lstStyle/>
                    <a:p>
                      <a:r>
                        <a:rPr lang="en-US" dirty="0" smtClean="0"/>
                        <a:t>0</a:t>
                      </a:r>
                      <a:endParaRPr lang="en-US" dirty="0"/>
                    </a:p>
                  </a:txBody>
                  <a:tcPr/>
                </a:tc>
                <a:tc>
                  <a:txBody>
                    <a:bodyPr/>
                    <a:lstStyle/>
                    <a:p>
                      <a:r>
                        <a:rPr lang="en-US" dirty="0" smtClean="0"/>
                        <a:t>0.01</a:t>
                      </a:r>
                      <a:endParaRPr lang="en-US" dirty="0"/>
                    </a:p>
                  </a:txBody>
                  <a:tcPr/>
                </a:tc>
              </a:tr>
              <a:tr h="471055">
                <a:tc>
                  <a:txBody>
                    <a:bodyPr/>
                    <a:lstStyle/>
                    <a:p>
                      <a:r>
                        <a:rPr lang="en-US" dirty="0" smtClean="0"/>
                        <a:t>1</a:t>
                      </a:r>
                      <a:endParaRPr lang="en-US" dirty="0"/>
                    </a:p>
                  </a:txBody>
                  <a:tcPr>
                    <a:noFill/>
                  </a:tcPr>
                </a:tc>
                <a:tc>
                  <a:txBody>
                    <a:bodyPr/>
                    <a:lstStyle/>
                    <a:p>
                      <a:r>
                        <a:rPr lang="en-US" dirty="0" smtClean="0"/>
                        <a:t>0</a:t>
                      </a:r>
                      <a:endParaRPr lang="en-US" dirty="0"/>
                    </a:p>
                  </a:txBody>
                  <a:tcPr/>
                </a:tc>
                <a:tc>
                  <a:txBody>
                    <a:bodyPr/>
                    <a:lstStyle/>
                    <a:p>
                      <a:r>
                        <a:rPr lang="en-US" dirty="0" smtClean="0"/>
                        <a:t>0.001</a:t>
                      </a:r>
                      <a:endParaRPr lang="en-US" dirty="0"/>
                    </a:p>
                  </a:txBody>
                  <a:tcPr/>
                </a:tc>
              </a:tr>
              <a:tr h="471055">
                <a:tc>
                  <a:txBody>
                    <a:bodyPr/>
                    <a:lstStyle/>
                    <a:p>
                      <a:r>
                        <a:rPr lang="en-US" dirty="0" smtClean="0"/>
                        <a:t>2</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r h="471055">
                <a:tc>
                  <a:txBody>
                    <a:bodyPr/>
                    <a:lstStyle/>
                    <a:p>
                      <a:r>
                        <a:rPr lang="en-US" dirty="0" smtClean="0"/>
                        <a:t>3</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4</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5</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6</a:t>
                      </a:r>
                      <a:endParaRPr lang="en-US" dirty="0"/>
                    </a:p>
                  </a:txBody>
                  <a:tcPr>
                    <a:noFill/>
                  </a:tcPr>
                </a:tc>
                <a:tc>
                  <a:txBody>
                    <a:bodyPr/>
                    <a:lstStyle/>
                    <a:p>
                      <a:r>
                        <a:rPr lang="en-US" dirty="0" smtClean="0"/>
                        <a:t>1</a:t>
                      </a:r>
                      <a:endParaRPr lang="en-US" dirty="0"/>
                    </a:p>
                  </a:txBody>
                  <a:tcPr/>
                </a:tc>
                <a:tc>
                  <a:txBody>
                    <a:bodyPr/>
                    <a:lstStyle/>
                    <a:p>
                      <a:endParaRPr lang="en-US"/>
                    </a:p>
                  </a:txBody>
                  <a:tcPr/>
                </a:tc>
              </a:tr>
              <a:tr h="471055">
                <a:tc>
                  <a:txBody>
                    <a:bodyPr/>
                    <a:lstStyle/>
                    <a:p>
                      <a:r>
                        <a:rPr lang="en-US" dirty="0" smtClean="0"/>
                        <a:t>7</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8</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9</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bl>
          </a:graphicData>
        </a:graphic>
      </p:graphicFrame>
      <p:pic>
        <p:nvPicPr>
          <p:cNvPr id="15" name="Picture 14"/>
          <p:cNvPicPr>
            <a:picLocks noChangeAspect="1"/>
          </p:cNvPicPr>
          <p:nvPr/>
        </p:nvPicPr>
        <p:blipFill>
          <a:blip r:embed="rId4"/>
          <a:stretch>
            <a:fillRect/>
          </a:stretch>
        </p:blipFill>
        <p:spPr>
          <a:xfrm>
            <a:off x="0" y="-76200"/>
            <a:ext cx="12192000" cy="68580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4738" y="5745183"/>
            <a:ext cx="4279900" cy="1104900"/>
          </a:xfrm>
          <a:prstGeom prst="rect">
            <a:avLst/>
          </a:prstGeom>
        </p:spPr>
      </p:pic>
    </p:spTree>
    <p:extLst>
      <p:ext uri="{BB962C8B-B14F-4D97-AF65-F5344CB8AC3E}">
        <p14:creationId xmlns:p14="http://schemas.microsoft.com/office/powerpoint/2010/main" val="745878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1771" y="1153226"/>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spTree>
    <p:extLst>
      <p:ext uri="{BB962C8B-B14F-4D97-AF65-F5344CB8AC3E}">
        <p14:creationId xmlns:p14="http://schemas.microsoft.com/office/powerpoint/2010/main" val="19435260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4" name="Content Placeholder 3"/>
          <p:cNvPicPr>
            <a:picLocks noGrp="1" noChangeAspect="1"/>
          </p:cNvPicPr>
          <p:nvPr>
            <p:ph idx="1"/>
          </p:nvPr>
        </p:nvPicPr>
        <p:blipFill>
          <a:blip r:embed="rId3"/>
          <a:stretch>
            <a:fillRect/>
          </a:stretch>
        </p:blipFill>
        <p:spPr>
          <a:xfrm>
            <a:off x="1864312" y="1397000"/>
            <a:ext cx="8463375" cy="4729163"/>
          </a:xfrm>
        </p:spPr>
      </p:pic>
    </p:spTree>
    <p:extLst>
      <p:ext uri="{BB962C8B-B14F-4D97-AF65-F5344CB8AC3E}">
        <p14:creationId xmlns:p14="http://schemas.microsoft.com/office/powerpoint/2010/main" val="1414264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Hill Climbing</a:t>
            </a:r>
            <a:endParaRPr lang="en-US" dirty="0"/>
          </a:p>
        </p:txBody>
      </p:sp>
      <p:pic>
        <p:nvPicPr>
          <p:cNvPr id="6" name="Content Placeholder 5"/>
          <p:cNvPicPr>
            <a:picLocks noGrp="1" noChangeAspect="1"/>
          </p:cNvPicPr>
          <p:nvPr>
            <p:ph idx="1"/>
          </p:nvPr>
        </p:nvPicPr>
        <p:blipFill>
          <a:blip r:embed="rId3"/>
          <a:stretch>
            <a:fillRect/>
          </a:stretch>
        </p:blipFill>
        <p:spPr>
          <a:xfrm>
            <a:off x="1870291" y="1397000"/>
            <a:ext cx="8451418" cy="4729163"/>
          </a:xfrm>
          <a:prstGeom prst="rect">
            <a:avLst/>
          </a:prstGeom>
        </p:spPr>
      </p:pic>
    </p:spTree>
    <p:extLst>
      <p:ext uri="{BB962C8B-B14F-4D97-AF65-F5344CB8AC3E}">
        <p14:creationId xmlns:p14="http://schemas.microsoft.com/office/powerpoint/2010/main" val="1957253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524000"/>
            <a:ext cx="4419600" cy="1320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5700" y="3618016"/>
            <a:ext cx="2882900" cy="5715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5350" y="4227204"/>
            <a:ext cx="3403600" cy="1358900"/>
          </a:xfrm>
          <a:prstGeom prst="rect">
            <a:avLst/>
          </a:prstGeom>
        </p:spPr>
      </p:pic>
      <p:sp>
        <p:nvSpPr>
          <p:cNvPr id="7" name="TextBox 6"/>
          <p:cNvSpPr txBox="1"/>
          <p:nvPr/>
        </p:nvSpPr>
        <p:spPr>
          <a:xfrm>
            <a:off x="7234229" y="4714397"/>
            <a:ext cx="1082349" cy="646331"/>
          </a:xfrm>
          <a:prstGeom prst="rect">
            <a:avLst/>
          </a:prstGeom>
          <a:noFill/>
        </p:spPr>
        <p:txBody>
          <a:bodyPr wrap="none" rtlCol="0">
            <a:spAutoFit/>
          </a:bodyPr>
          <a:lstStyle/>
          <a:p>
            <a:pPr algn="ctr"/>
            <a:r>
              <a:rPr lang="en-US" dirty="0"/>
              <a:t>g</a:t>
            </a:r>
            <a:r>
              <a:rPr lang="en-US" dirty="0" smtClean="0"/>
              <a:t>radient </a:t>
            </a:r>
            <a:br>
              <a:rPr lang="en-US" dirty="0" smtClean="0"/>
            </a:br>
            <a:r>
              <a:rPr lang="en-US" dirty="0" smtClean="0"/>
              <a:t>vector</a:t>
            </a:r>
            <a:endParaRPr lang="en-US" dirty="0"/>
          </a:p>
        </p:txBody>
      </p:sp>
      <p:sp>
        <p:nvSpPr>
          <p:cNvPr id="8" name="TextBox 7"/>
          <p:cNvSpPr txBox="1"/>
          <p:nvPr/>
        </p:nvSpPr>
        <p:spPr>
          <a:xfrm>
            <a:off x="6931873" y="3625933"/>
            <a:ext cx="1479892" cy="646331"/>
          </a:xfrm>
          <a:prstGeom prst="rect">
            <a:avLst/>
          </a:prstGeom>
          <a:noFill/>
        </p:spPr>
        <p:txBody>
          <a:bodyPr wrap="none" rtlCol="0">
            <a:spAutoFit/>
          </a:bodyPr>
          <a:lstStyle/>
          <a:p>
            <a:pPr algn="ctr"/>
            <a:r>
              <a:rPr lang="en-US" dirty="0"/>
              <a:t>vector of </a:t>
            </a:r>
            <a:r>
              <a:rPr lang="en-US" dirty="0" smtClean="0"/>
              <a:t/>
            </a:r>
            <a:br>
              <a:rPr lang="en-US" dirty="0" smtClean="0"/>
            </a:br>
            <a:r>
              <a:rPr lang="en-US" dirty="0" smtClean="0"/>
              <a:t>changes </a:t>
            </a:r>
            <a:r>
              <a:rPr lang="en-US" dirty="0"/>
              <a:t>in v</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800" y="5791200"/>
            <a:ext cx="2844800" cy="647700"/>
          </a:xfrm>
          <a:prstGeom prst="rect">
            <a:avLst/>
          </a:prstGeom>
        </p:spPr>
      </p:pic>
      <p:sp>
        <p:nvSpPr>
          <p:cNvPr id="11" name="TextBox 10"/>
          <p:cNvSpPr txBox="1"/>
          <p:nvPr/>
        </p:nvSpPr>
        <p:spPr>
          <a:xfrm>
            <a:off x="8373293" y="2742148"/>
            <a:ext cx="2839239" cy="369332"/>
          </a:xfrm>
          <a:prstGeom prst="rect">
            <a:avLst/>
          </a:prstGeom>
          <a:noFill/>
        </p:spPr>
        <p:txBody>
          <a:bodyPr wrap="none" rtlCol="0">
            <a:spAutoFit/>
          </a:bodyPr>
          <a:lstStyle/>
          <a:p>
            <a:pPr algn="ctr"/>
            <a:r>
              <a:rPr lang="en-US" dirty="0"/>
              <a:t>(</a:t>
            </a:r>
            <a:r>
              <a:rPr lang="en-US" dirty="0" smtClean="0"/>
              <a:t>we want to minimize this)</a:t>
            </a:r>
            <a:endParaRPr lang="en-US" dirty="0"/>
          </a:p>
        </p:txBody>
      </p:sp>
    </p:spTree>
    <p:extLst>
      <p:ext uri="{BB962C8B-B14F-4D97-AF65-F5344CB8AC3E}">
        <p14:creationId xmlns:p14="http://schemas.microsoft.com/office/powerpoint/2010/main" val="2080690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grpSp>
        <p:nvGrpSpPr>
          <p:cNvPr id="21" name="Group 20"/>
          <p:cNvGrpSpPr/>
          <p:nvPr/>
        </p:nvGrpSpPr>
        <p:grpSpPr>
          <a:xfrm>
            <a:off x="6944881" y="1117600"/>
            <a:ext cx="4992072" cy="1447244"/>
            <a:chOff x="6989342" y="1298312"/>
            <a:chExt cx="4992072" cy="14472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985" y="1298312"/>
              <a:ext cx="2171700" cy="787400"/>
            </a:xfrm>
            <a:prstGeom prst="rect">
              <a:avLst/>
            </a:prstGeom>
          </p:spPr>
        </p:pic>
        <p:sp>
          <p:nvSpPr>
            <p:cNvPr id="15" name="TextBox 14"/>
            <p:cNvSpPr txBox="1"/>
            <p:nvPr/>
          </p:nvSpPr>
          <p:spPr>
            <a:xfrm>
              <a:off x="6989342" y="1883782"/>
              <a:ext cx="4992072" cy="861774"/>
            </a:xfrm>
            <a:prstGeom prst="rect">
              <a:avLst/>
            </a:prstGeom>
            <a:noFill/>
          </p:spPr>
          <p:txBody>
            <a:bodyPr wrap="none" rtlCol="0">
              <a:spAutoFit/>
            </a:bodyPr>
            <a:lstStyle/>
            <a:p>
              <a:r>
                <a:rPr lang="en-US" sz="2500" dirty="0"/>
                <a:t> </a:t>
              </a:r>
              <a:r>
                <a:rPr lang="en-US" sz="2500" dirty="0" err="1" smtClean="0"/>
                <a:t>η</a:t>
              </a:r>
              <a:r>
                <a:rPr lang="en-US" sz="2500" dirty="0"/>
                <a:t> is a small, positive parameter </a:t>
              </a:r>
              <a:endParaRPr lang="en-US" sz="2500" dirty="0" smtClean="0"/>
            </a:p>
            <a:p>
              <a:pPr algn="ctr"/>
              <a:r>
                <a:rPr lang="en-US" sz="2500" dirty="0" smtClean="0"/>
                <a:t>known </a:t>
              </a:r>
              <a:r>
                <a:rPr lang="en-US" sz="2500" dirty="0"/>
                <a:t>as the </a:t>
              </a:r>
              <a:r>
                <a:rPr lang="en-US" sz="2500" i="1" dirty="0"/>
                <a:t>learning </a:t>
              </a:r>
              <a:r>
                <a:rPr lang="en-US" sz="2500" i="1" dirty="0" smtClean="0"/>
                <a:t>rate</a:t>
              </a:r>
              <a:endParaRPr lang="en-US" sz="2500" dirty="0"/>
            </a:p>
          </p:txBody>
        </p:sp>
      </p:grpSp>
      <p:sp>
        <p:nvSpPr>
          <p:cNvPr id="2" name="Title 1"/>
          <p:cNvSpPr>
            <a:spLocks noGrp="1"/>
          </p:cNvSpPr>
          <p:nvPr>
            <p:ph type="title"/>
          </p:nvPr>
        </p:nvSpPr>
        <p:spPr/>
        <p:txBody>
          <a:bodyPr/>
          <a:lstStyle/>
          <a:p>
            <a:r>
              <a:rPr lang="en-US" dirty="0" smtClean="0"/>
              <a:t>Minimize the loss function</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118" y="3319776"/>
            <a:ext cx="5054600" cy="6604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7754" y="2706877"/>
            <a:ext cx="2844800" cy="647700"/>
          </a:xfrm>
          <a:prstGeom prst="rect">
            <a:avLst/>
          </a:prstGeom>
        </p:spPr>
      </p:pic>
      <p:grpSp>
        <p:nvGrpSpPr>
          <p:cNvPr id="20" name="Group 19"/>
          <p:cNvGrpSpPr/>
          <p:nvPr/>
        </p:nvGrpSpPr>
        <p:grpSpPr>
          <a:xfrm>
            <a:off x="6771338" y="4231513"/>
            <a:ext cx="5490607" cy="1516672"/>
            <a:chOff x="6781800" y="4523413"/>
            <a:chExt cx="5490607" cy="1516672"/>
          </a:xfrm>
        </p:grpSpPr>
        <p:grpSp>
          <p:nvGrpSpPr>
            <p:cNvPr id="19" name="Group 18"/>
            <p:cNvGrpSpPr/>
            <p:nvPr/>
          </p:nvGrpSpPr>
          <p:grpSpPr>
            <a:xfrm>
              <a:off x="6922820" y="4523413"/>
              <a:ext cx="4978029" cy="645646"/>
              <a:chOff x="6954385" y="4586754"/>
              <a:chExt cx="4978029" cy="64564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4385" y="4635500"/>
                <a:ext cx="3543300" cy="5969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8914" y="4586754"/>
                <a:ext cx="1333500" cy="596900"/>
              </a:xfrm>
              <a:prstGeom prst="rect">
                <a:avLst/>
              </a:prstGeom>
            </p:spPr>
          </p:pic>
        </p:grpSp>
        <p:sp>
          <p:nvSpPr>
            <p:cNvPr id="18" name="TextBox 17"/>
            <p:cNvSpPr txBox="1"/>
            <p:nvPr/>
          </p:nvSpPr>
          <p:spPr>
            <a:xfrm>
              <a:off x="6781800" y="4793590"/>
              <a:ext cx="5490607" cy="1246495"/>
            </a:xfrm>
            <a:prstGeom prst="rect">
              <a:avLst/>
            </a:prstGeom>
            <a:noFill/>
          </p:spPr>
          <p:txBody>
            <a:bodyPr wrap="none" rtlCol="0">
              <a:spAutoFit/>
            </a:bodyPr>
            <a:lstStyle/>
            <a:p>
              <a:pPr algn="ctr"/>
              <a:r>
                <a:rPr lang="en-US" sz="2500" dirty="0"/>
                <a:t/>
              </a:r>
              <a:br>
                <a:rPr lang="en-US" sz="2500" dirty="0"/>
              </a:br>
              <a:r>
                <a:rPr lang="en-US" sz="2500" dirty="0" smtClean="0"/>
                <a:t>C</a:t>
              </a:r>
              <a:r>
                <a:rPr lang="en-US" sz="2500" dirty="0"/>
                <a:t> will always decrease, </a:t>
              </a:r>
              <a:r>
                <a:rPr lang="en-US" sz="2500" dirty="0" smtClean="0"/>
                <a:t>if we change </a:t>
              </a:r>
            </a:p>
            <a:p>
              <a:pPr algn="ctr"/>
              <a:r>
                <a:rPr lang="en-US" sz="2500" dirty="0" smtClean="0"/>
                <a:t>v according to </a:t>
              </a:r>
              <a:r>
                <a:rPr lang="el-GR" sz="2500" dirty="0" err="1"/>
                <a:t>Δv</a:t>
              </a:r>
              <a:r>
                <a:rPr lang="el-GR" sz="2500" dirty="0"/>
                <a:t>=−</a:t>
              </a:r>
              <a:r>
                <a:rPr lang="el-GR" sz="2500" dirty="0" err="1"/>
                <a:t>η∇C</a:t>
              </a:r>
              <a:endParaRPr lang="en-US" sz="2500" dirty="0"/>
            </a:p>
          </p:txBody>
        </p:sp>
      </p:gr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754" y="6074392"/>
            <a:ext cx="3441700" cy="774700"/>
          </a:xfrm>
          <a:prstGeom prst="rect">
            <a:avLst/>
          </a:prstGeom>
        </p:spPr>
      </p:pic>
    </p:spTree>
    <p:extLst>
      <p:ext uri="{BB962C8B-B14F-4D97-AF65-F5344CB8AC3E}">
        <p14:creationId xmlns:p14="http://schemas.microsoft.com/office/powerpoint/2010/main" val="128370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blip>
          <a:stretch>
            <a:fillRect/>
          </a:stretch>
        </p:blipFill>
        <p:spPr>
          <a:xfrm>
            <a:off x="0" y="1117600"/>
            <a:ext cx="7650047" cy="5765800"/>
          </a:xfrm>
          <a:prstGeom prst="rect">
            <a:avLst/>
          </a:prstGeo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371600"/>
            <a:ext cx="3441700" cy="7747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2308596"/>
            <a:ext cx="3441700" cy="774700"/>
          </a:xfrm>
          <a:prstGeom prst="rect">
            <a:avLst/>
          </a:prstGeom>
        </p:spPr>
      </p:pic>
      <p:cxnSp>
        <p:nvCxnSpPr>
          <p:cNvPr id="7" name="Straight Arrow Connector 6"/>
          <p:cNvCxnSpPr/>
          <p:nvPr/>
        </p:nvCxnSpPr>
        <p:spPr>
          <a:xfrm>
            <a:off x="3420272" y="3771900"/>
            <a:ext cx="381000" cy="4572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749317" y="4230584"/>
            <a:ext cx="289283" cy="49381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3245592"/>
            <a:ext cx="3441700" cy="774700"/>
          </a:xfrm>
          <a:prstGeom prst="rect">
            <a:avLst/>
          </a:prstGeom>
        </p:spPr>
      </p:pic>
      <p:cxnSp>
        <p:nvCxnSpPr>
          <p:cNvPr id="26" name="Straight Arrow Connector 25"/>
          <p:cNvCxnSpPr/>
          <p:nvPr/>
        </p:nvCxnSpPr>
        <p:spPr>
          <a:xfrm>
            <a:off x="4038600" y="4724400"/>
            <a:ext cx="91717" cy="3048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4182588"/>
            <a:ext cx="3441700" cy="774700"/>
          </a:xfrm>
          <a:prstGeom prst="rect">
            <a:avLst/>
          </a:prstGeom>
        </p:spPr>
      </p:pic>
    </p:spTree>
    <p:extLst>
      <p:ext uri="{BB962C8B-B14F-4D97-AF65-F5344CB8AC3E}">
        <p14:creationId xmlns:p14="http://schemas.microsoft.com/office/powerpoint/2010/main" val="29032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28600"/>
            <a:ext cx="12192000" cy="1470025"/>
          </a:xfrm>
        </p:spPr>
        <p:txBody>
          <a:bodyPr/>
          <a:lstStyle/>
          <a:p>
            <a:r>
              <a:rPr lang="en-US" dirty="0" smtClean="0"/>
              <a:t>Neural Networks and Computer Vision</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50013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smtClean="0"/>
              <a:t>The Neural Nets part of this lecture is based on Michael Nielsen’s </a:t>
            </a:r>
            <a:r>
              <a:rPr lang="en-US" sz="1400" i="1" dirty="0" smtClean="0"/>
              <a:t>Neural </a:t>
            </a:r>
            <a:r>
              <a:rPr lang="en-US" sz="1400" i="1" dirty="0"/>
              <a:t>Networks and Deep </a:t>
            </a:r>
            <a:r>
              <a:rPr lang="en-US" sz="1400" i="1" dirty="0" smtClean="0"/>
              <a:t>Learning, </a:t>
            </a:r>
            <a:r>
              <a:rPr lang="en-US" sz="1400" dirty="0" smtClean="0"/>
              <a:t>a free online book (with code!).  Please read chapter 1 for the exam.  The computer vision slides are from </a:t>
            </a:r>
            <a:r>
              <a:rPr lang="en-US" sz="1400" dirty="0" err="1"/>
              <a:t>Fereshteh</a:t>
            </a:r>
            <a:r>
              <a:rPr lang="en-US" sz="1400" dirty="0"/>
              <a:t> </a:t>
            </a:r>
            <a:r>
              <a:rPr lang="en-US" sz="1400" dirty="0" err="1" smtClean="0"/>
              <a:t>Sadeghi</a:t>
            </a:r>
            <a:r>
              <a:rPr lang="en-US" sz="1400" dirty="0" smtClean="0"/>
              <a:t>, </a:t>
            </a:r>
            <a:r>
              <a:rPr lang="en-US" sz="1400" dirty="0"/>
              <a:t>Larry </a:t>
            </a:r>
            <a:r>
              <a:rPr lang="en-US" sz="1400" dirty="0" err="1"/>
              <a:t>Zitnick</a:t>
            </a:r>
            <a:r>
              <a:rPr lang="en-US" sz="1400" dirty="0"/>
              <a:t> and </a:t>
            </a:r>
            <a:r>
              <a:rPr lang="en-US" sz="1400" dirty="0" err="1"/>
              <a:t>Alyosha</a:t>
            </a:r>
            <a:r>
              <a:rPr lang="en-US" sz="1400" dirty="0"/>
              <a:t> </a:t>
            </a:r>
            <a:r>
              <a:rPr lang="en-US" sz="1400" dirty="0" err="1" smtClean="0"/>
              <a:t>Efros</a:t>
            </a:r>
            <a:r>
              <a:rPr lang="en-US" sz="1400" dirty="0"/>
              <a:t>.</a:t>
            </a:r>
          </a:p>
        </p:txBody>
      </p:sp>
      <p:pic>
        <p:nvPicPr>
          <p:cNvPr id="4" name="Picture 3"/>
          <p:cNvPicPr>
            <a:picLocks noChangeAspect="1"/>
          </p:cNvPicPr>
          <p:nvPr/>
        </p:nvPicPr>
        <p:blipFill>
          <a:blip r:embed="rId3"/>
          <a:stretch>
            <a:fillRect/>
          </a:stretch>
        </p:blipFill>
        <p:spPr>
          <a:xfrm>
            <a:off x="4267200" y="1669490"/>
            <a:ext cx="3810000" cy="38314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a:t>
            </a:r>
            <a:r>
              <a:rPr lang="en-US" dirty="0"/>
              <a:t>descent </a:t>
            </a:r>
            <a:r>
              <a:rPr lang="en-US" dirty="0" smtClean="0"/>
              <a:t>applied to </a:t>
            </a:r>
            <a:r>
              <a:rPr lang="en-US" dirty="0"/>
              <a:t>neural </a:t>
            </a:r>
            <a:r>
              <a:rPr lang="en-US" dirty="0" smtClean="0"/>
              <a:t>networks</a:t>
            </a:r>
            <a:r>
              <a:rPr lang="en-US" dirty="0"/>
              <a:t> </a:t>
            </a:r>
          </a:p>
        </p:txBody>
      </p:sp>
      <p:sp>
        <p:nvSpPr>
          <p:cNvPr id="3" name="Content Placeholder 2"/>
          <p:cNvSpPr>
            <a:spLocks noGrp="1"/>
          </p:cNvSpPr>
          <p:nvPr>
            <p:ph idx="1"/>
          </p:nvPr>
        </p:nvSpPr>
        <p:spPr/>
        <p:txBody>
          <a:bodyPr/>
          <a:lstStyle/>
          <a:p>
            <a:r>
              <a:rPr lang="en-US" dirty="0" smtClean="0"/>
              <a:t>Use </a:t>
            </a:r>
            <a:r>
              <a:rPr lang="en-US" dirty="0"/>
              <a:t>gradient descent to find the weights </a:t>
            </a:r>
            <a:r>
              <a:rPr lang="en-US" dirty="0" err="1" smtClean="0"/>
              <a:t>w</a:t>
            </a:r>
            <a:r>
              <a:rPr lang="en-US" baseline="-25000" dirty="0" err="1" smtClean="0"/>
              <a:t>k</a:t>
            </a:r>
            <a:r>
              <a:rPr lang="en-US" dirty="0"/>
              <a:t> and </a:t>
            </a:r>
            <a:r>
              <a:rPr lang="en-US" dirty="0" smtClean="0"/>
              <a:t>biases </a:t>
            </a:r>
            <a:r>
              <a:rPr lang="en-US" dirty="0" err="1" smtClean="0"/>
              <a:t>b</a:t>
            </a:r>
            <a:r>
              <a:rPr lang="en-US" baseline="-25000" dirty="0" err="1" smtClean="0"/>
              <a:t>l</a:t>
            </a:r>
            <a:r>
              <a:rPr lang="en-US" dirty="0"/>
              <a:t> which minimize</a:t>
            </a: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667000" y="1905000"/>
            <a:ext cx="6451600" cy="1752600"/>
          </a:xfrm>
          <a:prstGeom prst="rect">
            <a:avLst/>
          </a:prstGeom>
          <a:noFill/>
          <a:ln w="9525">
            <a:no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3657600"/>
            <a:ext cx="5324578" cy="3124200"/>
          </a:xfrm>
          <a:prstGeom prst="rect">
            <a:avLst/>
          </a:prstGeom>
        </p:spPr>
      </p:pic>
    </p:spTree>
    <p:extLst>
      <p:ext uri="{BB962C8B-B14F-4D97-AF65-F5344CB8AC3E}">
        <p14:creationId xmlns:p14="http://schemas.microsoft.com/office/powerpoint/2010/main" val="7262616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a:t>
            </a:r>
            <a:r>
              <a:rPr lang="en-US" dirty="0"/>
              <a:t>descent </a:t>
            </a:r>
            <a:r>
              <a:rPr lang="en-US" dirty="0" smtClean="0"/>
              <a:t>applied to </a:t>
            </a:r>
            <a:r>
              <a:rPr lang="en-US" dirty="0"/>
              <a:t>neural </a:t>
            </a:r>
            <a:r>
              <a:rPr lang="en-US" dirty="0" smtClean="0"/>
              <a:t>networks</a:t>
            </a:r>
            <a:r>
              <a:rPr lang="en-US" dirty="0"/>
              <a:t> </a:t>
            </a:r>
          </a:p>
        </p:txBody>
      </p:sp>
      <p:sp>
        <p:nvSpPr>
          <p:cNvPr id="3" name="Content Placeholder 2"/>
          <p:cNvSpPr>
            <a:spLocks noGrp="1"/>
          </p:cNvSpPr>
          <p:nvPr>
            <p:ph idx="1"/>
          </p:nvPr>
        </p:nvSpPr>
        <p:spPr/>
        <p:txBody>
          <a:bodyPr/>
          <a:lstStyle/>
          <a:p>
            <a:r>
              <a:rPr lang="en-US" dirty="0" smtClean="0"/>
              <a:t>Problem: our cost </a:t>
            </a:r>
            <a:r>
              <a:rPr lang="en-US" dirty="0"/>
              <a:t>function has the </a:t>
            </a:r>
            <a:r>
              <a:rPr lang="en-US" dirty="0" smtClean="0"/>
              <a:t>form</a:t>
            </a:r>
          </a:p>
          <a:p>
            <a:endParaRPr lang="en-US" dirty="0" smtClean="0"/>
          </a:p>
          <a:p>
            <a:r>
              <a:rPr lang="en-US" dirty="0" smtClean="0"/>
              <a:t>It's </a:t>
            </a:r>
            <a:r>
              <a:rPr lang="en-US" dirty="0"/>
              <a:t>an average over </a:t>
            </a:r>
            <a:r>
              <a:rPr lang="en-US" dirty="0" smtClean="0"/>
              <a:t>costs </a:t>
            </a:r>
            <a:r>
              <a:rPr lang="en-US" dirty="0"/>
              <a:t>for individual training </a:t>
            </a:r>
            <a:r>
              <a:rPr lang="en-US" dirty="0" smtClean="0"/>
              <a:t>examples</a:t>
            </a:r>
          </a:p>
          <a:p>
            <a:endParaRPr lang="en-US" dirty="0" smtClean="0"/>
          </a:p>
          <a:p>
            <a:r>
              <a:rPr lang="en-US" dirty="0" smtClean="0"/>
              <a:t>To </a:t>
            </a:r>
            <a:r>
              <a:rPr lang="en-US" dirty="0"/>
              <a:t>compute the gradient </a:t>
            </a:r>
            <a:r>
              <a:rPr lang="en-US" dirty="0" smtClean="0"/>
              <a:t>∇</a:t>
            </a:r>
            <a:r>
              <a:rPr lang="en-US" dirty="0"/>
              <a:t>C we need to compute the gradients </a:t>
            </a:r>
            <a:r>
              <a:rPr lang="en-US" dirty="0" smtClean="0"/>
              <a:t>∇</a:t>
            </a:r>
            <a:r>
              <a:rPr lang="en-US" dirty="0" err="1"/>
              <a:t>Cx</a:t>
            </a:r>
            <a:r>
              <a:rPr lang="en-US" dirty="0"/>
              <a:t> </a:t>
            </a:r>
            <a:r>
              <a:rPr lang="en-US" dirty="0" smtClean="0"/>
              <a:t>for </a:t>
            </a:r>
            <a:r>
              <a:rPr lang="en-US" dirty="0"/>
              <a:t>each training input, </a:t>
            </a:r>
            <a:r>
              <a:rPr lang="en-US" dirty="0" smtClean="0"/>
              <a:t>x</a:t>
            </a:r>
            <a:r>
              <a:rPr lang="en-US" dirty="0"/>
              <a:t>, and then average </a:t>
            </a:r>
            <a:r>
              <a:rPr lang="en-US" dirty="0" smtClean="0"/>
              <a:t>them</a:t>
            </a:r>
          </a:p>
          <a:p>
            <a:endParaRPr lang="en-US" dirty="0"/>
          </a:p>
          <a:p>
            <a:r>
              <a:rPr lang="en-US" dirty="0" smtClean="0"/>
              <a:t>With lots of </a:t>
            </a:r>
            <a:r>
              <a:rPr lang="en-US" dirty="0"/>
              <a:t>training </a:t>
            </a:r>
            <a:r>
              <a:rPr lang="en-US" dirty="0" smtClean="0"/>
              <a:t>data, </a:t>
            </a:r>
            <a:r>
              <a:rPr lang="en-US" dirty="0"/>
              <a:t>this can take a long </a:t>
            </a:r>
            <a:r>
              <a:rPr lang="en-US" dirty="0" smtClean="0"/>
              <a:t>time.</a:t>
            </a:r>
            <a:endParaRPr lang="en-US" dirty="0"/>
          </a:p>
        </p:txBody>
      </p:sp>
      <p:sp>
        <p:nvSpPr>
          <p:cNvPr id="5" name="TextBox 4"/>
          <p:cNvSpPr txBox="1"/>
          <p:nvPr/>
        </p:nvSpPr>
        <p:spPr>
          <a:xfrm>
            <a:off x="2667000" y="5105400"/>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050" y="1836054"/>
            <a:ext cx="2247900" cy="863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050" y="3009891"/>
            <a:ext cx="2235200" cy="7556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250" y="4763350"/>
            <a:ext cx="2844800" cy="787400"/>
          </a:xfrm>
          <a:prstGeom prst="rect">
            <a:avLst/>
          </a:prstGeom>
        </p:spPr>
      </p:pic>
    </p:spTree>
    <p:extLst>
      <p:ext uri="{BB962C8B-B14F-4D97-AF65-F5344CB8AC3E}">
        <p14:creationId xmlns:p14="http://schemas.microsoft.com/office/powerpoint/2010/main" val="859009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gradient </a:t>
            </a:r>
            <a:r>
              <a:rPr lang="en-US" dirty="0"/>
              <a:t>descent</a:t>
            </a:r>
            <a:r>
              <a:rPr lang="en-US" dirty="0" smtClean="0"/>
              <a:t> </a:t>
            </a:r>
            <a:endParaRPr lang="en-US" dirty="0"/>
          </a:p>
        </p:txBody>
      </p:sp>
      <p:sp>
        <p:nvSpPr>
          <p:cNvPr id="3" name="Content Placeholder 2"/>
          <p:cNvSpPr>
            <a:spLocks noGrp="1"/>
          </p:cNvSpPr>
          <p:nvPr>
            <p:ph idx="1"/>
          </p:nvPr>
        </p:nvSpPr>
        <p:spPr/>
        <p:txBody>
          <a:bodyPr/>
          <a:lstStyle/>
          <a:p>
            <a:r>
              <a:rPr lang="en-US" dirty="0" smtClean="0"/>
              <a:t>Stochastic </a:t>
            </a:r>
            <a:r>
              <a:rPr lang="en-US" dirty="0"/>
              <a:t>gradient descent can be used to speed up </a:t>
            </a:r>
            <a:r>
              <a:rPr lang="en-US" dirty="0" smtClean="0"/>
              <a:t>learning</a:t>
            </a:r>
          </a:p>
          <a:p>
            <a:r>
              <a:rPr lang="en-US" dirty="0" smtClean="0"/>
              <a:t>Estimate </a:t>
            </a:r>
            <a:r>
              <a:rPr lang="en-US" dirty="0"/>
              <a:t>the gradient </a:t>
            </a:r>
            <a:r>
              <a:rPr lang="en-US" dirty="0" smtClean="0"/>
              <a:t>∇</a:t>
            </a:r>
            <a:r>
              <a:rPr lang="en-US" dirty="0"/>
              <a:t>C by computing </a:t>
            </a:r>
            <a:r>
              <a:rPr lang="en-US" dirty="0" smtClean="0"/>
              <a:t>∇</a:t>
            </a:r>
            <a:r>
              <a:rPr lang="en-US" dirty="0" err="1" smtClean="0"/>
              <a:t>Cx</a:t>
            </a:r>
            <a:r>
              <a:rPr lang="en-US" dirty="0" smtClean="0"/>
              <a:t> for </a:t>
            </a:r>
            <a:r>
              <a:rPr lang="en-US" dirty="0"/>
              <a:t>a small sample of randomly chosen training </a:t>
            </a:r>
            <a:r>
              <a:rPr lang="en-US" dirty="0" smtClean="0"/>
              <a:t>inputs, called “mini-batches”</a:t>
            </a:r>
          </a:p>
          <a:p>
            <a:r>
              <a:rPr lang="en-US" dirty="0" smtClean="0"/>
              <a:t>For example</a:t>
            </a:r>
            <a:r>
              <a:rPr lang="en-US" dirty="0"/>
              <a:t>, </a:t>
            </a:r>
            <a:r>
              <a:rPr lang="en-US" dirty="0" smtClean="0"/>
              <a:t>for a </a:t>
            </a:r>
            <a:r>
              <a:rPr lang="en-US" dirty="0"/>
              <a:t>training set of size </a:t>
            </a:r>
            <a:r>
              <a:rPr lang="en-US" dirty="0" smtClean="0"/>
              <a:t>n=60,000 for MNIST, </a:t>
            </a:r>
            <a:r>
              <a:rPr lang="en-US" dirty="0"/>
              <a:t>and </a:t>
            </a:r>
            <a:r>
              <a:rPr lang="en-US" dirty="0" smtClean="0"/>
              <a:t>we choose </a:t>
            </a:r>
            <a:r>
              <a:rPr lang="en-US" dirty="0"/>
              <a:t>a mini-batch size of </a:t>
            </a:r>
            <a:r>
              <a:rPr lang="en-US" dirty="0" smtClean="0"/>
              <a:t>m=10, then we get a 6k speedup</a:t>
            </a:r>
          </a:p>
          <a:p>
            <a:r>
              <a:rPr lang="en-US" dirty="0"/>
              <a:t>By averaging over this small </a:t>
            </a:r>
            <a:r>
              <a:rPr lang="en-US" dirty="0" smtClean="0"/>
              <a:t>sample, we can get a </a:t>
            </a:r>
            <a:r>
              <a:rPr lang="en-US" dirty="0"/>
              <a:t>a good estimate of the true gradient ∇</a:t>
            </a:r>
            <a:r>
              <a:rPr lang="en-US" dirty="0" smtClean="0"/>
              <a:t>C, which speeds up learning</a:t>
            </a:r>
            <a:endParaRPr lang="en-US" dirty="0"/>
          </a:p>
        </p:txBody>
      </p:sp>
    </p:spTree>
    <p:extLst>
      <p:ext uri="{BB962C8B-B14F-4D97-AF65-F5344CB8AC3E}">
        <p14:creationId xmlns:p14="http://schemas.microsoft.com/office/powerpoint/2010/main" val="6144693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pic>
        <p:nvPicPr>
          <p:cNvPr id="5" name="Picture 4"/>
          <p:cNvPicPr>
            <a:picLocks noChangeAspect="1"/>
          </p:cNvPicPr>
          <p:nvPr/>
        </p:nvPicPr>
        <p:blipFill>
          <a:blip r:embed="rId3"/>
          <a:stretch>
            <a:fillRect/>
          </a:stretch>
        </p:blipFill>
        <p:spPr>
          <a:xfrm>
            <a:off x="933450" y="1154889"/>
            <a:ext cx="10325100" cy="7966182"/>
          </a:xfrm>
          <a:prstGeom prst="rect">
            <a:avLst/>
          </a:prstGeom>
        </p:spPr>
      </p:pic>
      <p:pic>
        <p:nvPicPr>
          <p:cNvPr id="6" name="Picture 5"/>
          <p:cNvPicPr>
            <a:picLocks noChangeAspect="1"/>
          </p:cNvPicPr>
          <p:nvPr/>
        </p:nvPicPr>
        <p:blipFill>
          <a:blip r:embed="rId4"/>
          <a:stretch>
            <a:fillRect/>
          </a:stretch>
        </p:blipFill>
        <p:spPr>
          <a:xfrm rot="16200000">
            <a:off x="10275111" y="3613150"/>
            <a:ext cx="3054350" cy="704850"/>
          </a:xfrm>
          <a:prstGeom prst="rect">
            <a:avLst/>
          </a:prstGeom>
        </p:spPr>
      </p:pic>
    </p:spTree>
    <p:extLst>
      <p:ext uri="{BB962C8B-B14F-4D97-AF65-F5344CB8AC3E}">
        <p14:creationId xmlns:p14="http://schemas.microsoft.com/office/powerpoint/2010/main" val="12805445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 classification</a:t>
            </a:r>
            <a:endParaRPr lang="en-US" dirty="0"/>
          </a:p>
        </p:txBody>
      </p:sp>
      <p:sp>
        <p:nvSpPr>
          <p:cNvPr id="4" name="object 3"/>
          <p:cNvSpPr/>
          <p:nvPr/>
        </p:nvSpPr>
        <p:spPr>
          <a:xfrm>
            <a:off x="2518375" y="1638300"/>
            <a:ext cx="3336324" cy="35433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426200" y="1689100"/>
            <a:ext cx="3663966" cy="36830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2658998" y="5202935"/>
            <a:ext cx="6671945" cy="1247775"/>
          </a:xfrm>
          <a:prstGeom prst="rect">
            <a:avLst/>
          </a:prstGeom>
        </p:spPr>
        <p:txBody>
          <a:bodyPr vert="horz" wrap="square" lIns="0" tIns="12700" rIns="0" bIns="0" rtlCol="0">
            <a:spAutoFit/>
          </a:bodyPr>
          <a:lstStyle/>
          <a:p>
            <a:pPr marL="12700">
              <a:lnSpc>
                <a:spcPct val="100000"/>
              </a:lnSpc>
              <a:spcBef>
                <a:spcPts val="100"/>
              </a:spcBef>
            </a:pPr>
            <a:r>
              <a:rPr sz="1800" spc="-125" dirty="0">
                <a:latin typeface="Trebuchet MS"/>
                <a:cs typeface="Trebuchet MS"/>
              </a:rPr>
              <a:t>Zip</a:t>
            </a:r>
            <a:r>
              <a:rPr sz="1800" spc="-95" dirty="0">
                <a:latin typeface="Trebuchet MS"/>
                <a:cs typeface="Trebuchet MS"/>
              </a:rPr>
              <a:t> </a:t>
            </a:r>
            <a:r>
              <a:rPr sz="1800" spc="-75" dirty="0">
                <a:latin typeface="Trebuchet MS"/>
                <a:cs typeface="Trebuchet MS"/>
              </a:rPr>
              <a:t>codes</a:t>
            </a:r>
            <a:endParaRPr sz="1800">
              <a:latin typeface="Trebuchet MS"/>
              <a:cs typeface="Trebuchet MS"/>
            </a:endParaRPr>
          </a:p>
          <a:p>
            <a:pPr>
              <a:lnSpc>
                <a:spcPct val="100000"/>
              </a:lnSpc>
              <a:spcBef>
                <a:spcPts val="25"/>
              </a:spcBef>
            </a:pPr>
            <a:endParaRPr sz="2500">
              <a:latin typeface="Times New Roman"/>
              <a:cs typeface="Times New Roman"/>
            </a:endParaRPr>
          </a:p>
          <a:p>
            <a:pPr marL="149860" marR="5080">
              <a:lnSpc>
                <a:spcPct val="100000"/>
              </a:lnSpc>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Tree>
    <p:extLst>
      <p:ext uri="{BB962C8B-B14F-4D97-AF65-F5344CB8AC3E}">
        <p14:creationId xmlns:p14="http://schemas.microsoft.com/office/powerpoint/2010/main" val="1476707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sp>
        <p:nvSpPr>
          <p:cNvPr id="3" name="Content Placeholder 2"/>
          <p:cNvSpPr>
            <a:spLocks noGrp="1"/>
          </p:cNvSpPr>
          <p:nvPr>
            <p:ph idx="1"/>
          </p:nvPr>
        </p:nvSpPr>
        <p:spPr/>
        <p:txBody>
          <a:bodyPr/>
          <a:lstStyle/>
          <a:p>
            <a:r>
              <a:rPr lang="en-US" dirty="0" smtClean="0"/>
              <a:t>Which of the following contain a face?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Can we approach the problem the same way we do for digits?</a:t>
            </a:r>
          </a:p>
          <a:p>
            <a:endParaRPr lang="en-US" b="1" dirty="0"/>
          </a:p>
        </p:txBody>
      </p:sp>
      <p:pic>
        <p:nvPicPr>
          <p:cNvPr id="4" name="Content Placeholder 3"/>
          <p:cNvPicPr>
            <a:picLocks noChangeAspect="1"/>
          </p:cNvPicPr>
          <p:nvPr/>
        </p:nvPicPr>
        <p:blipFill>
          <a:blip r:embed="rId3"/>
          <a:stretch>
            <a:fillRect/>
          </a:stretch>
        </p:blipFill>
        <p:spPr bwMode="auto">
          <a:xfrm>
            <a:off x="1371600" y="2209800"/>
            <a:ext cx="2286000" cy="30480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4038600" y="2209800"/>
            <a:ext cx="3467100" cy="2959100"/>
          </a:xfrm>
          <a:prstGeom prst="rect">
            <a:avLst/>
          </a:prstGeom>
        </p:spPr>
      </p:pic>
      <p:pic>
        <p:nvPicPr>
          <p:cNvPr id="6" name="Picture 5"/>
          <p:cNvPicPr>
            <a:picLocks noChangeAspect="1"/>
          </p:cNvPicPr>
          <p:nvPr/>
        </p:nvPicPr>
        <p:blipFill>
          <a:blip r:embed="rId5"/>
          <a:stretch>
            <a:fillRect/>
          </a:stretch>
        </p:blipFill>
        <p:spPr>
          <a:xfrm>
            <a:off x="7893627" y="2209800"/>
            <a:ext cx="3492500" cy="3048000"/>
          </a:xfrm>
          <a:prstGeom prst="rect">
            <a:avLst/>
          </a:prstGeom>
        </p:spPr>
      </p:pic>
    </p:spTree>
    <p:extLst>
      <p:ext uri="{BB962C8B-B14F-4D97-AF65-F5344CB8AC3E}">
        <p14:creationId xmlns:p14="http://schemas.microsoft.com/office/powerpoint/2010/main" val="714640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pic>
        <p:nvPicPr>
          <p:cNvPr id="8" name="Content Placeholder 7"/>
          <p:cNvPicPr>
            <a:picLocks noGrp="1" noChangeAspect="1"/>
          </p:cNvPicPr>
          <p:nvPr>
            <p:ph idx="1"/>
          </p:nvPr>
        </p:nvPicPr>
        <p:blipFill>
          <a:blip r:embed="rId3"/>
          <a:stretch>
            <a:fillRect/>
          </a:stretch>
        </p:blipFill>
        <p:spPr>
          <a:xfrm>
            <a:off x="2563581" y="1397000"/>
            <a:ext cx="7064837" cy="4729163"/>
          </a:xfrm>
        </p:spPr>
      </p:pic>
    </p:spTree>
    <p:extLst>
      <p:ext uri="{BB962C8B-B14F-4D97-AF65-F5344CB8AC3E}">
        <p14:creationId xmlns:p14="http://schemas.microsoft.com/office/powerpoint/2010/main" val="16099729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sp>
        <p:nvSpPr>
          <p:cNvPr id="7" name="TextBox 6"/>
          <p:cNvSpPr txBox="1"/>
          <p:nvPr/>
        </p:nvSpPr>
        <p:spPr>
          <a:xfrm>
            <a:off x="6139543" y="3360717"/>
            <a:ext cx="184731" cy="369332"/>
          </a:xfrm>
          <a:prstGeom prst="rect">
            <a:avLst/>
          </a:prstGeom>
          <a:noFill/>
        </p:spPr>
        <p:txBody>
          <a:bodyPr wrap="none" rtlCol="0">
            <a:spAutoFit/>
          </a:bodyPr>
          <a:lstStyle/>
          <a:p>
            <a:endParaRPr lang="en-US" dirty="0"/>
          </a:p>
        </p:txBody>
      </p:sp>
      <p:pic>
        <p:nvPicPr>
          <p:cNvPr id="6" name="Content Placeholder 5"/>
          <p:cNvPicPr>
            <a:picLocks noGrp="1" noChangeAspect="1"/>
          </p:cNvPicPr>
          <p:nvPr>
            <p:ph idx="1"/>
          </p:nvPr>
        </p:nvPicPr>
        <p:blipFill>
          <a:blip r:embed="rId3"/>
          <a:stretch>
            <a:fillRect/>
          </a:stretch>
        </p:blipFill>
        <p:spPr>
          <a:xfrm>
            <a:off x="2305050" y="2243931"/>
            <a:ext cx="7581900" cy="3035300"/>
          </a:xfrm>
        </p:spPr>
      </p:pic>
    </p:spTree>
    <p:extLst>
      <p:ext uri="{BB962C8B-B14F-4D97-AF65-F5344CB8AC3E}">
        <p14:creationId xmlns:p14="http://schemas.microsoft.com/office/powerpoint/2010/main" val="5414734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8934" y="-4572000"/>
            <a:ext cx="12200933" cy="12039600"/>
          </a:xfrm>
          <a:prstGeom prst="rect">
            <a:avLst/>
          </a:prstGeom>
        </p:spPr>
      </p:pic>
    </p:spTree>
    <p:extLst>
      <p:ext uri="{BB962C8B-B14F-4D97-AF65-F5344CB8AC3E}">
        <p14:creationId xmlns:p14="http://schemas.microsoft.com/office/powerpoint/2010/main" val="9115771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330200" y="-2438400"/>
            <a:ext cx="12852400" cy="13154810"/>
          </a:xfrm>
          <a:prstGeom prst="rect">
            <a:avLst/>
          </a:prstGeom>
        </p:spPr>
      </p:pic>
    </p:spTree>
    <p:extLst>
      <p:ext uri="{BB962C8B-B14F-4D97-AF65-F5344CB8AC3E}">
        <p14:creationId xmlns:p14="http://schemas.microsoft.com/office/powerpoint/2010/main" val="622310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4064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A complex network of </a:t>
            </a:r>
            <a:r>
              <a:rPr lang="en-US" dirty="0" err="1" smtClean="0"/>
              <a:t>perceptrons</a:t>
            </a:r>
            <a:r>
              <a:rPr lang="en-US" dirty="0" smtClean="0"/>
              <a:t> could make quite subtle decisions:</a:t>
            </a:r>
          </a:p>
          <a:p>
            <a:endParaRPr lang="en-US" dirty="0"/>
          </a:p>
          <a:p>
            <a:endParaRPr lang="en-US" dirty="0" smtClean="0"/>
          </a:p>
          <a:p>
            <a:endParaRPr lang="en-US" dirty="0"/>
          </a:p>
          <a:p>
            <a:endParaRPr lang="en-US" dirty="0"/>
          </a:p>
        </p:txBody>
      </p:sp>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Review: Neural Networks </a:t>
                </a:r>
                <a14:m>
                  <m:oMath xmlns:m="http://schemas.openxmlformats.org/officeDocument/2006/math">
                    <m:r>
                      <a:rPr lang="en-US" i="1" dirty="0" smtClean="0">
                        <a:latin typeface="Cambria Math" charset="0"/>
                        <a:ea typeface="Cambria Math" charset="0"/>
                        <a:cs typeface="Cambria Math" charset="0"/>
                      </a:rPr>
                      <m:t>≈</m:t>
                    </m:r>
                  </m:oMath>
                </a14:m>
                <a:r>
                  <a:rPr lang="en-US" dirty="0" smtClean="0"/>
                  <a:t> Layered </a:t>
                </a:r>
                <a:r>
                  <a:rPr lang="en-US" dirty="0" err="1" smtClean="0"/>
                  <a:t>Perceptrons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b="-9091"/>
                </a:stretch>
              </a:blipFill>
            </p:spPr>
            <p:txBody>
              <a:bodyPr/>
              <a:lstStyle/>
              <a:p>
                <a:r>
                  <a:rPr lang="en-US">
                    <a:noFill/>
                  </a:rPr>
                  <a:t> </a:t>
                </a:r>
              </a:p>
            </p:txBody>
          </p:sp>
        </mc:Fallback>
      </mc:AlternateContent>
      <p:pic>
        <p:nvPicPr>
          <p:cNvPr id="4" name="Content Placeholder 3"/>
          <p:cNvPicPr>
            <a:picLocks noGrp="1" noChangeAspect="1"/>
          </p:cNvPicPr>
          <p:nvPr>
            <p:ph idx="1"/>
          </p:nvPr>
        </p:nvPicPr>
        <p:blipFill>
          <a:blip r:embed="rId4"/>
          <a:stretch>
            <a:fillRect/>
          </a:stretch>
        </p:blipFill>
        <p:spPr>
          <a:xfrm>
            <a:off x="2667000" y="2895600"/>
            <a:ext cx="6858000" cy="2679700"/>
          </a:xfrm>
        </p:spPr>
      </p:pic>
      <p:sp>
        <p:nvSpPr>
          <p:cNvPr id="5" name="Rectangle 4"/>
          <p:cNvSpPr/>
          <p:nvPr/>
        </p:nvSpPr>
        <p:spPr>
          <a:xfrm>
            <a:off x="4267200" y="5385262"/>
            <a:ext cx="954107" cy="369332"/>
          </a:xfrm>
          <a:prstGeom prst="rect">
            <a:avLst/>
          </a:prstGeom>
        </p:spPr>
        <p:txBody>
          <a:bodyPr wrap="none">
            <a:spAutoFit/>
          </a:bodyPr>
          <a:lstStyle/>
          <a:p>
            <a:r>
              <a:rPr lang="en-US" dirty="0" smtClean="0"/>
              <a:t>Layer 1</a:t>
            </a:r>
            <a:endParaRPr lang="en-US" dirty="0"/>
          </a:p>
        </p:txBody>
      </p:sp>
      <p:sp>
        <p:nvSpPr>
          <p:cNvPr id="13" name="Rectangle 12"/>
          <p:cNvSpPr/>
          <p:nvPr/>
        </p:nvSpPr>
        <p:spPr>
          <a:xfrm>
            <a:off x="5715000" y="5561710"/>
            <a:ext cx="954107" cy="369332"/>
          </a:xfrm>
          <a:prstGeom prst="rect">
            <a:avLst/>
          </a:prstGeom>
        </p:spPr>
        <p:txBody>
          <a:bodyPr wrap="none">
            <a:spAutoFit/>
          </a:bodyPr>
          <a:lstStyle/>
          <a:p>
            <a:r>
              <a:rPr lang="en-US" dirty="0" smtClean="0"/>
              <a:t>Layer 2</a:t>
            </a:r>
            <a:endParaRPr lang="en-US" dirty="0"/>
          </a:p>
        </p:txBody>
      </p:sp>
      <p:sp>
        <p:nvSpPr>
          <p:cNvPr id="14" name="Rectangle 13"/>
          <p:cNvSpPr/>
          <p:nvPr/>
        </p:nvSpPr>
        <p:spPr>
          <a:xfrm>
            <a:off x="7315200" y="4495800"/>
            <a:ext cx="954107" cy="369332"/>
          </a:xfrm>
          <a:prstGeom prst="rect">
            <a:avLst/>
          </a:prstGeom>
        </p:spPr>
        <p:txBody>
          <a:bodyPr wrap="none">
            <a:spAutoFit/>
          </a:bodyPr>
          <a:lstStyle/>
          <a:p>
            <a:r>
              <a:rPr lang="en-US" smtClean="0"/>
              <a:t>Layer 3</a:t>
            </a:r>
            <a:endParaRPr lang="en-US" dirty="0"/>
          </a:p>
        </p:txBody>
      </p:sp>
      <p:sp>
        <p:nvSpPr>
          <p:cNvPr id="6" name="TextBox 5"/>
          <p:cNvSpPr txBox="1"/>
          <p:nvPr/>
        </p:nvSpPr>
        <p:spPr>
          <a:xfrm>
            <a:off x="1070966" y="5746376"/>
            <a:ext cx="3733800" cy="646331"/>
          </a:xfrm>
          <a:prstGeom prst="rect">
            <a:avLst/>
          </a:prstGeom>
          <a:noFill/>
        </p:spPr>
        <p:txBody>
          <a:bodyPr wrap="square" rtlCol="0">
            <a:spAutoFit/>
          </a:bodyPr>
          <a:lstStyle/>
          <a:p>
            <a:pPr algn="ctr"/>
            <a:r>
              <a:rPr lang="en-US" dirty="0" smtClean="0"/>
              <a:t>1st</a:t>
            </a:r>
            <a:r>
              <a:rPr lang="en-US" dirty="0"/>
              <a:t> </a:t>
            </a:r>
            <a:r>
              <a:rPr lang="en-US" dirty="0" smtClean="0"/>
              <a:t>layer makes 3 simple decisions</a:t>
            </a:r>
            <a:br>
              <a:rPr lang="en-US" dirty="0" smtClean="0"/>
            </a:br>
            <a:r>
              <a:rPr lang="en-US" dirty="0" smtClean="0"/>
              <a:t>by weighing the input evidence</a:t>
            </a:r>
            <a:endParaRPr lang="en-US" dirty="0"/>
          </a:p>
        </p:txBody>
      </p:sp>
      <p:sp>
        <p:nvSpPr>
          <p:cNvPr id="15" name="TextBox 14"/>
          <p:cNvSpPr txBox="1"/>
          <p:nvPr/>
        </p:nvSpPr>
        <p:spPr>
          <a:xfrm>
            <a:off x="6192053" y="5946548"/>
            <a:ext cx="3733800" cy="923330"/>
          </a:xfrm>
          <a:prstGeom prst="rect">
            <a:avLst/>
          </a:prstGeom>
          <a:noFill/>
        </p:spPr>
        <p:txBody>
          <a:bodyPr wrap="square" rtlCol="0">
            <a:spAutoFit/>
          </a:bodyPr>
          <a:lstStyle/>
          <a:p>
            <a:pPr algn="ctr"/>
            <a:r>
              <a:rPr lang="en-US" dirty="0" smtClean="0"/>
              <a:t>2nd</a:t>
            </a:r>
            <a:r>
              <a:rPr lang="en-US" dirty="0"/>
              <a:t> </a:t>
            </a:r>
            <a:r>
              <a:rPr lang="en-US" dirty="0" smtClean="0"/>
              <a:t>layer makes a decision </a:t>
            </a:r>
            <a:r>
              <a:rPr lang="en-US" dirty="0"/>
              <a:t>by weighing up the results </a:t>
            </a:r>
            <a:r>
              <a:rPr lang="en-US" dirty="0" smtClean="0"/>
              <a:t>from </a:t>
            </a:r>
            <a:r>
              <a:rPr lang="en-US" dirty="0"/>
              <a:t>the </a:t>
            </a:r>
            <a:r>
              <a:rPr lang="en-US" dirty="0" smtClean="0"/>
              <a:t>1</a:t>
            </a:r>
            <a:r>
              <a:rPr lang="en-US" baseline="30000" dirty="0" smtClean="0"/>
              <a:t>st</a:t>
            </a:r>
            <a:r>
              <a:rPr lang="en-US" dirty="0" smtClean="0"/>
              <a:t> layer </a:t>
            </a:r>
            <a:r>
              <a:rPr lang="en-US" dirty="0"/>
              <a:t>of decision-making</a:t>
            </a:r>
          </a:p>
        </p:txBody>
      </p:sp>
      <p:sp>
        <p:nvSpPr>
          <p:cNvPr id="16" name="TextBox 15"/>
          <p:cNvSpPr txBox="1"/>
          <p:nvPr/>
        </p:nvSpPr>
        <p:spPr>
          <a:xfrm>
            <a:off x="8058953" y="4740648"/>
            <a:ext cx="3733800" cy="646331"/>
          </a:xfrm>
          <a:prstGeom prst="rect">
            <a:avLst/>
          </a:prstGeom>
          <a:noFill/>
        </p:spPr>
        <p:txBody>
          <a:bodyPr wrap="square" rtlCol="0">
            <a:spAutoFit/>
          </a:bodyPr>
          <a:lstStyle/>
          <a:p>
            <a:pPr algn="ctr"/>
            <a:r>
              <a:rPr lang="en-US" dirty="0" smtClean="0"/>
              <a:t>Complex </a:t>
            </a:r>
            <a:r>
              <a:rPr lang="en-US" dirty="0"/>
              <a:t>decisions can be made by the perceptron in the third layer</a:t>
            </a:r>
          </a:p>
        </p:txBody>
      </p:sp>
    </p:spTree>
    <p:extLst>
      <p:ext uri="{BB962C8B-B14F-4D97-AF65-F5344CB8AC3E}">
        <p14:creationId xmlns:p14="http://schemas.microsoft.com/office/powerpoint/2010/main" val="1367062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6899973" y="2362200"/>
            <a:ext cx="5190427" cy="4152900"/>
          </a:xfrm>
          <a:prstGeom prst="rect">
            <a:avLst/>
          </a:prstGeom>
          <a:blipFill>
            <a:blip r:embed="rId2" cstate="print"/>
            <a:stretch>
              <a:fillRect/>
            </a:stretch>
          </a:blipFill>
        </p:spPr>
        <p:txBody>
          <a:bodyPr wrap="square" lIns="0" tIns="0" rIns="0" bIns="0" rtlCol="0"/>
          <a:lstStyle/>
          <a:p>
            <a:endParaRPr/>
          </a:p>
        </p:txBody>
      </p:sp>
      <p:sp>
        <p:nvSpPr>
          <p:cNvPr id="2" name="object 2"/>
          <p:cNvSpPr/>
          <p:nvPr/>
        </p:nvSpPr>
        <p:spPr>
          <a:xfrm>
            <a:off x="2743200" y="1231900"/>
            <a:ext cx="4711700" cy="25527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87339" y="1276239"/>
            <a:ext cx="4572635" cy="2409825"/>
          </a:xfrm>
          <a:custGeom>
            <a:avLst/>
            <a:gdLst/>
            <a:ahLst/>
            <a:cxnLst/>
            <a:rect l="l" t="t" r="r" b="b"/>
            <a:pathLst>
              <a:path w="4572634" h="2409825">
                <a:moveTo>
                  <a:pt x="2269810" y="0"/>
                </a:moveTo>
                <a:lnTo>
                  <a:pt x="2216389" y="465"/>
                </a:lnTo>
                <a:lnTo>
                  <a:pt x="2163057" y="1476"/>
                </a:lnTo>
                <a:lnTo>
                  <a:pt x="2109838" y="3031"/>
                </a:lnTo>
                <a:lnTo>
                  <a:pt x="2056755" y="5127"/>
                </a:lnTo>
                <a:lnTo>
                  <a:pt x="2003829" y="7761"/>
                </a:lnTo>
                <a:lnTo>
                  <a:pt x="1951083" y="10932"/>
                </a:lnTo>
                <a:lnTo>
                  <a:pt x="1898540" y="14637"/>
                </a:lnTo>
                <a:lnTo>
                  <a:pt x="1846222" y="18873"/>
                </a:lnTo>
                <a:lnTo>
                  <a:pt x="1794152" y="23638"/>
                </a:lnTo>
                <a:lnTo>
                  <a:pt x="1742352" y="28930"/>
                </a:lnTo>
                <a:lnTo>
                  <a:pt x="1690844" y="34746"/>
                </a:lnTo>
                <a:lnTo>
                  <a:pt x="1639651" y="41083"/>
                </a:lnTo>
                <a:lnTo>
                  <a:pt x="1588796" y="47940"/>
                </a:lnTo>
                <a:lnTo>
                  <a:pt x="1538301" y="55314"/>
                </a:lnTo>
                <a:lnTo>
                  <a:pt x="1488189" y="63203"/>
                </a:lnTo>
                <a:lnTo>
                  <a:pt x="1438482" y="71603"/>
                </a:lnTo>
                <a:lnTo>
                  <a:pt x="1389202" y="80514"/>
                </a:lnTo>
                <a:lnTo>
                  <a:pt x="1340372" y="89931"/>
                </a:lnTo>
                <a:lnTo>
                  <a:pt x="1292015" y="99853"/>
                </a:lnTo>
                <a:lnTo>
                  <a:pt x="1244152" y="110278"/>
                </a:lnTo>
                <a:lnTo>
                  <a:pt x="1196808" y="121203"/>
                </a:lnTo>
                <a:lnTo>
                  <a:pt x="1150003" y="132625"/>
                </a:lnTo>
                <a:lnTo>
                  <a:pt x="1103760" y="144543"/>
                </a:lnTo>
                <a:lnTo>
                  <a:pt x="1058103" y="156953"/>
                </a:lnTo>
                <a:lnTo>
                  <a:pt x="1013052" y="169854"/>
                </a:lnTo>
                <a:lnTo>
                  <a:pt x="968632" y="183242"/>
                </a:lnTo>
                <a:lnTo>
                  <a:pt x="924864" y="197116"/>
                </a:lnTo>
                <a:lnTo>
                  <a:pt x="881771" y="211473"/>
                </a:lnTo>
                <a:lnTo>
                  <a:pt x="839376" y="226311"/>
                </a:lnTo>
                <a:lnTo>
                  <a:pt x="797700" y="241627"/>
                </a:lnTo>
                <a:lnTo>
                  <a:pt x="756720" y="257438"/>
                </a:lnTo>
                <a:lnTo>
                  <a:pt x="716598" y="273684"/>
                </a:lnTo>
                <a:lnTo>
                  <a:pt x="677217" y="290420"/>
                </a:lnTo>
                <a:lnTo>
                  <a:pt x="638645" y="307625"/>
                </a:lnTo>
                <a:lnTo>
                  <a:pt x="600906" y="325296"/>
                </a:lnTo>
                <a:lnTo>
                  <a:pt x="564022" y="343431"/>
                </a:lnTo>
                <a:lnTo>
                  <a:pt x="528014" y="362027"/>
                </a:lnTo>
                <a:lnTo>
                  <a:pt x="492907" y="381081"/>
                </a:lnTo>
                <a:lnTo>
                  <a:pt x="458722" y="400593"/>
                </a:lnTo>
                <a:lnTo>
                  <a:pt x="425481" y="420558"/>
                </a:lnTo>
                <a:lnTo>
                  <a:pt x="393208" y="440975"/>
                </a:lnTo>
                <a:lnTo>
                  <a:pt x="331653" y="483155"/>
                </a:lnTo>
                <a:lnTo>
                  <a:pt x="294991" y="510645"/>
                </a:lnTo>
                <a:lnTo>
                  <a:pt x="260534" y="538433"/>
                </a:lnTo>
                <a:lnTo>
                  <a:pt x="228272" y="566498"/>
                </a:lnTo>
                <a:lnTo>
                  <a:pt x="198193" y="594820"/>
                </a:lnTo>
                <a:lnTo>
                  <a:pt x="170285" y="623379"/>
                </a:lnTo>
                <a:lnTo>
                  <a:pt x="144538" y="652155"/>
                </a:lnTo>
                <a:lnTo>
                  <a:pt x="99481" y="710278"/>
                </a:lnTo>
                <a:lnTo>
                  <a:pt x="62931" y="769025"/>
                </a:lnTo>
                <a:lnTo>
                  <a:pt x="34798" y="828237"/>
                </a:lnTo>
                <a:lnTo>
                  <a:pt x="14992" y="887751"/>
                </a:lnTo>
                <a:lnTo>
                  <a:pt x="3422" y="947406"/>
                </a:lnTo>
                <a:lnTo>
                  <a:pt x="0" y="1007041"/>
                </a:lnTo>
                <a:lnTo>
                  <a:pt x="1315" y="1036800"/>
                </a:lnTo>
                <a:lnTo>
                  <a:pt x="9943" y="1096101"/>
                </a:lnTo>
                <a:lnTo>
                  <a:pt x="26492" y="1154978"/>
                </a:lnTo>
                <a:lnTo>
                  <a:pt x="50873" y="1213270"/>
                </a:lnTo>
                <a:lnTo>
                  <a:pt x="82995" y="1270816"/>
                </a:lnTo>
                <a:lnTo>
                  <a:pt x="122768" y="1327453"/>
                </a:lnTo>
                <a:lnTo>
                  <a:pt x="170102" y="1383020"/>
                </a:lnTo>
                <a:lnTo>
                  <a:pt x="224906" y="1437356"/>
                </a:lnTo>
                <a:lnTo>
                  <a:pt x="255082" y="1464012"/>
                </a:lnTo>
                <a:lnTo>
                  <a:pt x="287092" y="1490299"/>
                </a:lnTo>
                <a:lnTo>
                  <a:pt x="320924" y="1516198"/>
                </a:lnTo>
                <a:lnTo>
                  <a:pt x="356568" y="1541689"/>
                </a:lnTo>
                <a:lnTo>
                  <a:pt x="394012" y="1566750"/>
                </a:lnTo>
                <a:lnTo>
                  <a:pt x="433244" y="1591363"/>
                </a:lnTo>
                <a:lnTo>
                  <a:pt x="474255" y="1615506"/>
                </a:lnTo>
                <a:lnTo>
                  <a:pt x="517031" y="1639160"/>
                </a:lnTo>
                <a:lnTo>
                  <a:pt x="561563" y="1662305"/>
                </a:lnTo>
                <a:lnTo>
                  <a:pt x="607838" y="1684919"/>
                </a:lnTo>
                <a:lnTo>
                  <a:pt x="655846" y="1706984"/>
                </a:lnTo>
                <a:lnTo>
                  <a:pt x="705575" y="1728478"/>
                </a:lnTo>
                <a:lnTo>
                  <a:pt x="757015" y="1749383"/>
                </a:lnTo>
                <a:lnTo>
                  <a:pt x="810153" y="1769677"/>
                </a:lnTo>
                <a:lnTo>
                  <a:pt x="864978" y="1789340"/>
                </a:lnTo>
                <a:lnTo>
                  <a:pt x="921480" y="1808352"/>
                </a:lnTo>
                <a:lnTo>
                  <a:pt x="979647" y="1826694"/>
                </a:lnTo>
                <a:lnTo>
                  <a:pt x="1039467" y="1844344"/>
                </a:lnTo>
                <a:lnTo>
                  <a:pt x="1100930" y="1861283"/>
                </a:lnTo>
                <a:lnTo>
                  <a:pt x="1105223" y="2409694"/>
                </a:lnTo>
                <a:lnTo>
                  <a:pt x="1919470" y="1993706"/>
                </a:lnTo>
                <a:lnTo>
                  <a:pt x="2653488" y="1993706"/>
                </a:lnTo>
                <a:lnTo>
                  <a:pt x="2657897" y="1993411"/>
                </a:lnTo>
                <a:lnTo>
                  <a:pt x="2713192" y="1989102"/>
                </a:lnTo>
                <a:lnTo>
                  <a:pt x="2768154" y="1984204"/>
                </a:lnTo>
                <a:lnTo>
                  <a:pt x="2822759" y="1978723"/>
                </a:lnTo>
                <a:lnTo>
                  <a:pt x="2876984" y="1972663"/>
                </a:lnTo>
                <a:lnTo>
                  <a:pt x="2930806" y="1966029"/>
                </a:lnTo>
                <a:lnTo>
                  <a:pt x="2984200" y="1958825"/>
                </a:lnTo>
                <a:lnTo>
                  <a:pt x="3037143" y="1951057"/>
                </a:lnTo>
                <a:lnTo>
                  <a:pt x="3089613" y="1942728"/>
                </a:lnTo>
                <a:lnTo>
                  <a:pt x="3141584" y="1933845"/>
                </a:lnTo>
                <a:lnTo>
                  <a:pt x="3193034" y="1924411"/>
                </a:lnTo>
                <a:lnTo>
                  <a:pt x="3243939" y="1914432"/>
                </a:lnTo>
                <a:lnTo>
                  <a:pt x="3294276" y="1903912"/>
                </a:lnTo>
                <a:lnTo>
                  <a:pt x="3344020" y="1892856"/>
                </a:lnTo>
                <a:lnTo>
                  <a:pt x="3393149" y="1881268"/>
                </a:lnTo>
                <a:lnTo>
                  <a:pt x="3441639" y="1869155"/>
                </a:lnTo>
                <a:lnTo>
                  <a:pt x="3489467" y="1856519"/>
                </a:lnTo>
                <a:lnTo>
                  <a:pt x="3536608" y="1843366"/>
                </a:lnTo>
                <a:lnTo>
                  <a:pt x="3583039" y="1829701"/>
                </a:lnTo>
                <a:lnTo>
                  <a:pt x="3628737" y="1815529"/>
                </a:lnTo>
                <a:lnTo>
                  <a:pt x="3673678" y="1800854"/>
                </a:lnTo>
                <a:lnTo>
                  <a:pt x="3717839" y="1785681"/>
                </a:lnTo>
                <a:lnTo>
                  <a:pt x="3761196" y="1770016"/>
                </a:lnTo>
                <a:lnTo>
                  <a:pt x="3803726" y="1753861"/>
                </a:lnTo>
                <a:lnTo>
                  <a:pt x="3845404" y="1737223"/>
                </a:lnTo>
                <a:lnTo>
                  <a:pt x="3886208" y="1720107"/>
                </a:lnTo>
                <a:lnTo>
                  <a:pt x="3926114" y="1702516"/>
                </a:lnTo>
                <a:lnTo>
                  <a:pt x="3965098" y="1684456"/>
                </a:lnTo>
                <a:lnTo>
                  <a:pt x="4003137" y="1665931"/>
                </a:lnTo>
                <a:lnTo>
                  <a:pt x="4040207" y="1646947"/>
                </a:lnTo>
                <a:lnTo>
                  <a:pt x="4076285" y="1627508"/>
                </a:lnTo>
                <a:lnTo>
                  <a:pt x="4111347" y="1607618"/>
                </a:lnTo>
                <a:lnTo>
                  <a:pt x="4145370" y="1587283"/>
                </a:lnTo>
                <a:lnTo>
                  <a:pt x="4178330" y="1566507"/>
                </a:lnTo>
                <a:lnTo>
                  <a:pt x="4210204" y="1545296"/>
                </a:lnTo>
                <a:lnTo>
                  <a:pt x="4277629" y="1496164"/>
                </a:lnTo>
                <a:lnTo>
                  <a:pt x="4312086" y="1468377"/>
                </a:lnTo>
                <a:lnTo>
                  <a:pt x="4344348" y="1440312"/>
                </a:lnTo>
                <a:lnTo>
                  <a:pt x="4374427" y="1411991"/>
                </a:lnTo>
                <a:lnTo>
                  <a:pt x="4402335" y="1383432"/>
                </a:lnTo>
                <a:lnTo>
                  <a:pt x="4428082" y="1354656"/>
                </a:lnTo>
                <a:lnTo>
                  <a:pt x="4473139" y="1296535"/>
                </a:lnTo>
                <a:lnTo>
                  <a:pt x="4509689" y="1237789"/>
                </a:lnTo>
                <a:lnTo>
                  <a:pt x="4537822" y="1178578"/>
                </a:lnTo>
                <a:lnTo>
                  <a:pt x="4557628" y="1119065"/>
                </a:lnTo>
                <a:lnTo>
                  <a:pt x="4569198" y="1059411"/>
                </a:lnTo>
                <a:lnTo>
                  <a:pt x="4572620" y="999777"/>
                </a:lnTo>
                <a:lnTo>
                  <a:pt x="4571305" y="970018"/>
                </a:lnTo>
                <a:lnTo>
                  <a:pt x="4562677" y="910717"/>
                </a:lnTo>
                <a:lnTo>
                  <a:pt x="4546127" y="851840"/>
                </a:lnTo>
                <a:lnTo>
                  <a:pt x="4521747" y="793548"/>
                </a:lnTo>
                <a:lnTo>
                  <a:pt x="4489625" y="736004"/>
                </a:lnTo>
                <a:lnTo>
                  <a:pt x="4449852" y="679367"/>
                </a:lnTo>
                <a:lnTo>
                  <a:pt x="4402518" y="623800"/>
                </a:lnTo>
                <a:lnTo>
                  <a:pt x="4347713" y="569464"/>
                </a:lnTo>
                <a:lnTo>
                  <a:pt x="4317538" y="542808"/>
                </a:lnTo>
                <a:lnTo>
                  <a:pt x="4285528" y="516521"/>
                </a:lnTo>
                <a:lnTo>
                  <a:pt x="4251696" y="490622"/>
                </a:lnTo>
                <a:lnTo>
                  <a:pt x="4216052" y="465131"/>
                </a:lnTo>
                <a:lnTo>
                  <a:pt x="4178608" y="440070"/>
                </a:lnTo>
                <a:lnTo>
                  <a:pt x="4139376" y="415457"/>
                </a:lnTo>
                <a:lnTo>
                  <a:pt x="4098365" y="391314"/>
                </a:lnTo>
                <a:lnTo>
                  <a:pt x="4055589" y="367660"/>
                </a:lnTo>
                <a:lnTo>
                  <a:pt x="4011057" y="344516"/>
                </a:lnTo>
                <a:lnTo>
                  <a:pt x="3964782" y="321901"/>
                </a:lnTo>
                <a:lnTo>
                  <a:pt x="3916774" y="299837"/>
                </a:lnTo>
                <a:lnTo>
                  <a:pt x="3867044" y="278342"/>
                </a:lnTo>
                <a:lnTo>
                  <a:pt x="3815555" y="257419"/>
                </a:lnTo>
                <a:lnTo>
                  <a:pt x="3762467" y="237144"/>
                </a:lnTo>
                <a:lnTo>
                  <a:pt x="3707642" y="217481"/>
                </a:lnTo>
                <a:lnTo>
                  <a:pt x="3651140" y="198468"/>
                </a:lnTo>
                <a:lnTo>
                  <a:pt x="3592973" y="180127"/>
                </a:lnTo>
                <a:lnTo>
                  <a:pt x="3533153" y="162477"/>
                </a:lnTo>
                <a:lnTo>
                  <a:pt x="3471690" y="145538"/>
                </a:lnTo>
                <a:lnTo>
                  <a:pt x="3422400" y="132779"/>
                </a:lnTo>
                <a:lnTo>
                  <a:pt x="3372682" y="120622"/>
                </a:lnTo>
                <a:lnTo>
                  <a:pt x="3322560" y="109064"/>
                </a:lnTo>
                <a:lnTo>
                  <a:pt x="3272057" y="98103"/>
                </a:lnTo>
                <a:lnTo>
                  <a:pt x="3221193" y="87736"/>
                </a:lnTo>
                <a:lnTo>
                  <a:pt x="3169993" y="77961"/>
                </a:lnTo>
                <a:lnTo>
                  <a:pt x="3118478" y="68775"/>
                </a:lnTo>
                <a:lnTo>
                  <a:pt x="3066671" y="60177"/>
                </a:lnTo>
                <a:lnTo>
                  <a:pt x="3014595" y="52163"/>
                </a:lnTo>
                <a:lnTo>
                  <a:pt x="2962271" y="44731"/>
                </a:lnTo>
                <a:lnTo>
                  <a:pt x="2909723" y="37879"/>
                </a:lnTo>
                <a:lnTo>
                  <a:pt x="2856972" y="31605"/>
                </a:lnTo>
                <a:lnTo>
                  <a:pt x="2804042" y="25905"/>
                </a:lnTo>
                <a:lnTo>
                  <a:pt x="2750955" y="20778"/>
                </a:lnTo>
                <a:lnTo>
                  <a:pt x="2697734" y="16221"/>
                </a:lnTo>
                <a:lnTo>
                  <a:pt x="2644400" y="12232"/>
                </a:lnTo>
                <a:lnTo>
                  <a:pt x="2590976" y="8808"/>
                </a:lnTo>
                <a:lnTo>
                  <a:pt x="2537485" y="5947"/>
                </a:lnTo>
                <a:lnTo>
                  <a:pt x="2483950" y="3646"/>
                </a:lnTo>
                <a:lnTo>
                  <a:pt x="2430392" y="1903"/>
                </a:lnTo>
                <a:lnTo>
                  <a:pt x="2376835" y="716"/>
                </a:lnTo>
                <a:lnTo>
                  <a:pt x="2323300" y="83"/>
                </a:lnTo>
                <a:lnTo>
                  <a:pt x="2269810" y="0"/>
                </a:lnTo>
                <a:close/>
              </a:path>
              <a:path w="4572634" h="2409825">
                <a:moveTo>
                  <a:pt x="2653488" y="1993706"/>
                </a:moveTo>
                <a:lnTo>
                  <a:pt x="1919470" y="1993706"/>
                </a:lnTo>
                <a:lnTo>
                  <a:pt x="1976952" y="1997481"/>
                </a:lnTo>
                <a:lnTo>
                  <a:pt x="2034407" y="2000606"/>
                </a:lnTo>
                <a:lnTo>
                  <a:pt x="2091811" y="2003085"/>
                </a:lnTo>
                <a:lnTo>
                  <a:pt x="2149141" y="2004923"/>
                </a:lnTo>
                <a:lnTo>
                  <a:pt x="2206374" y="2006125"/>
                </a:lnTo>
                <a:lnTo>
                  <a:pt x="2263486" y="2006695"/>
                </a:lnTo>
                <a:lnTo>
                  <a:pt x="2320452" y="2006639"/>
                </a:lnTo>
                <a:lnTo>
                  <a:pt x="2377251" y="2005961"/>
                </a:lnTo>
                <a:lnTo>
                  <a:pt x="2433858" y="2004666"/>
                </a:lnTo>
                <a:lnTo>
                  <a:pt x="2490250" y="2002759"/>
                </a:lnTo>
                <a:lnTo>
                  <a:pt x="2546402" y="2000244"/>
                </a:lnTo>
                <a:lnTo>
                  <a:pt x="2602293" y="1997127"/>
                </a:lnTo>
                <a:lnTo>
                  <a:pt x="2653488" y="1993706"/>
                </a:lnTo>
                <a:close/>
              </a:path>
            </a:pathLst>
          </a:custGeom>
          <a:solidFill>
            <a:srgbClr val="FFFFFF"/>
          </a:solidFill>
        </p:spPr>
        <p:txBody>
          <a:bodyPr wrap="square" lIns="0" tIns="0" rIns="0" bIns="0" rtlCol="0"/>
          <a:lstStyle/>
          <a:p>
            <a:endParaRPr/>
          </a:p>
        </p:txBody>
      </p:sp>
      <p:sp>
        <p:nvSpPr>
          <p:cNvPr id="4" name="object 4"/>
          <p:cNvSpPr/>
          <p:nvPr/>
        </p:nvSpPr>
        <p:spPr>
          <a:xfrm>
            <a:off x="2787339" y="1276234"/>
            <a:ext cx="4572635" cy="2409825"/>
          </a:xfrm>
          <a:custGeom>
            <a:avLst/>
            <a:gdLst/>
            <a:ahLst/>
            <a:cxnLst/>
            <a:rect l="l" t="t" r="r" b="b"/>
            <a:pathLst>
              <a:path w="4572634" h="2409825">
                <a:moveTo>
                  <a:pt x="1105231" y="2409697"/>
                </a:moveTo>
                <a:lnTo>
                  <a:pt x="1100931" y="1861296"/>
                </a:lnTo>
                <a:lnTo>
                  <a:pt x="1039468" y="1844357"/>
                </a:lnTo>
                <a:lnTo>
                  <a:pt x="979648" y="1826707"/>
                </a:lnTo>
                <a:lnTo>
                  <a:pt x="921481" y="1808365"/>
                </a:lnTo>
                <a:lnTo>
                  <a:pt x="864980" y="1789352"/>
                </a:lnTo>
                <a:lnTo>
                  <a:pt x="810154" y="1769689"/>
                </a:lnTo>
                <a:lnTo>
                  <a:pt x="757016" y="1749395"/>
                </a:lnTo>
                <a:lnTo>
                  <a:pt x="705577" y="1728490"/>
                </a:lnTo>
                <a:lnTo>
                  <a:pt x="655848" y="1706995"/>
                </a:lnTo>
                <a:lnTo>
                  <a:pt x="607840" y="1684930"/>
                </a:lnTo>
                <a:lnTo>
                  <a:pt x="561564" y="1662315"/>
                </a:lnTo>
                <a:lnTo>
                  <a:pt x="517033" y="1639171"/>
                </a:lnTo>
                <a:lnTo>
                  <a:pt x="474256" y="1615516"/>
                </a:lnTo>
                <a:lnTo>
                  <a:pt x="433246" y="1591373"/>
                </a:lnTo>
                <a:lnTo>
                  <a:pt x="394013" y="1566760"/>
                </a:lnTo>
                <a:lnTo>
                  <a:pt x="356569" y="1541698"/>
                </a:lnTo>
                <a:lnTo>
                  <a:pt x="320925" y="1516208"/>
                </a:lnTo>
                <a:lnTo>
                  <a:pt x="287093" y="1490308"/>
                </a:lnTo>
                <a:lnTo>
                  <a:pt x="255083" y="1464021"/>
                </a:lnTo>
                <a:lnTo>
                  <a:pt x="224908" y="1437364"/>
                </a:lnTo>
                <a:lnTo>
                  <a:pt x="196577" y="1410360"/>
                </a:lnTo>
                <a:lnTo>
                  <a:pt x="145496" y="1355388"/>
                </a:lnTo>
                <a:lnTo>
                  <a:pt x="101931" y="1299266"/>
                </a:lnTo>
                <a:lnTo>
                  <a:pt x="65973" y="1242154"/>
                </a:lnTo>
                <a:lnTo>
                  <a:pt x="37710" y="1184215"/>
                </a:lnTo>
                <a:lnTo>
                  <a:pt x="17233" y="1125610"/>
                </a:lnTo>
                <a:lnTo>
                  <a:pt x="4633" y="1066501"/>
                </a:lnTo>
                <a:lnTo>
                  <a:pt x="0" y="1007048"/>
                </a:lnTo>
                <a:lnTo>
                  <a:pt x="698" y="977243"/>
                </a:lnTo>
                <a:lnTo>
                  <a:pt x="8183" y="917578"/>
                </a:lnTo>
                <a:lnTo>
                  <a:pt x="23860" y="857974"/>
                </a:lnTo>
                <a:lnTo>
                  <a:pt x="47818" y="798591"/>
                </a:lnTo>
                <a:lnTo>
                  <a:pt x="80149" y="739592"/>
                </a:lnTo>
                <a:lnTo>
                  <a:pt x="120941" y="681137"/>
                </a:lnTo>
                <a:lnTo>
                  <a:pt x="170286" y="623388"/>
                </a:lnTo>
                <a:lnTo>
                  <a:pt x="198194" y="594829"/>
                </a:lnTo>
                <a:lnTo>
                  <a:pt x="228273" y="566507"/>
                </a:lnTo>
                <a:lnTo>
                  <a:pt x="260536" y="538442"/>
                </a:lnTo>
                <a:lnTo>
                  <a:pt x="294993" y="510655"/>
                </a:lnTo>
                <a:lnTo>
                  <a:pt x="331655" y="483165"/>
                </a:lnTo>
                <a:lnTo>
                  <a:pt x="393210" y="440985"/>
                </a:lnTo>
                <a:lnTo>
                  <a:pt x="425483" y="420568"/>
                </a:lnTo>
                <a:lnTo>
                  <a:pt x="458723" y="400602"/>
                </a:lnTo>
                <a:lnTo>
                  <a:pt x="492908" y="381091"/>
                </a:lnTo>
                <a:lnTo>
                  <a:pt x="528015" y="362035"/>
                </a:lnTo>
                <a:lnTo>
                  <a:pt x="564022" y="343439"/>
                </a:lnTo>
                <a:lnTo>
                  <a:pt x="600906" y="325304"/>
                </a:lnTo>
                <a:lnTo>
                  <a:pt x="638645" y="307633"/>
                </a:lnTo>
                <a:lnTo>
                  <a:pt x="677216" y="290428"/>
                </a:lnTo>
                <a:lnTo>
                  <a:pt x="716598" y="273691"/>
                </a:lnTo>
                <a:lnTo>
                  <a:pt x="756766" y="257426"/>
                </a:lnTo>
                <a:lnTo>
                  <a:pt x="797699" y="241634"/>
                </a:lnTo>
                <a:lnTo>
                  <a:pt x="839375" y="226318"/>
                </a:lnTo>
                <a:lnTo>
                  <a:pt x="881770" y="211480"/>
                </a:lnTo>
                <a:lnTo>
                  <a:pt x="924863" y="197122"/>
                </a:lnTo>
                <a:lnTo>
                  <a:pt x="968631" y="183248"/>
                </a:lnTo>
                <a:lnTo>
                  <a:pt x="1013051" y="169859"/>
                </a:lnTo>
                <a:lnTo>
                  <a:pt x="1058101" y="156958"/>
                </a:lnTo>
                <a:lnTo>
                  <a:pt x="1103758" y="144548"/>
                </a:lnTo>
                <a:lnTo>
                  <a:pt x="1150001" y="132630"/>
                </a:lnTo>
                <a:lnTo>
                  <a:pt x="1196806" y="121207"/>
                </a:lnTo>
                <a:lnTo>
                  <a:pt x="1244150" y="110282"/>
                </a:lnTo>
                <a:lnTo>
                  <a:pt x="1292013" y="99857"/>
                </a:lnTo>
                <a:lnTo>
                  <a:pt x="1340370" y="89935"/>
                </a:lnTo>
                <a:lnTo>
                  <a:pt x="1389200" y="80517"/>
                </a:lnTo>
                <a:lnTo>
                  <a:pt x="1438479" y="71607"/>
                </a:lnTo>
                <a:lnTo>
                  <a:pt x="1488187" y="63206"/>
                </a:lnTo>
                <a:lnTo>
                  <a:pt x="1538299" y="55317"/>
                </a:lnTo>
                <a:lnTo>
                  <a:pt x="1588794" y="47943"/>
                </a:lnTo>
                <a:lnTo>
                  <a:pt x="1639649" y="41086"/>
                </a:lnTo>
                <a:lnTo>
                  <a:pt x="1690842" y="34748"/>
                </a:lnTo>
                <a:lnTo>
                  <a:pt x="1742349" y="28932"/>
                </a:lnTo>
                <a:lnTo>
                  <a:pt x="1794149" y="23640"/>
                </a:lnTo>
                <a:lnTo>
                  <a:pt x="1846220" y="18874"/>
                </a:lnTo>
                <a:lnTo>
                  <a:pt x="1898538" y="14638"/>
                </a:lnTo>
                <a:lnTo>
                  <a:pt x="1951081" y="10933"/>
                </a:lnTo>
                <a:lnTo>
                  <a:pt x="2003827" y="7762"/>
                </a:lnTo>
                <a:lnTo>
                  <a:pt x="2056753" y="5127"/>
                </a:lnTo>
                <a:lnTo>
                  <a:pt x="2109836" y="3031"/>
                </a:lnTo>
                <a:lnTo>
                  <a:pt x="2163055" y="1476"/>
                </a:lnTo>
                <a:lnTo>
                  <a:pt x="2216387" y="465"/>
                </a:lnTo>
                <a:lnTo>
                  <a:pt x="2269809" y="0"/>
                </a:lnTo>
                <a:lnTo>
                  <a:pt x="2323298" y="82"/>
                </a:lnTo>
                <a:lnTo>
                  <a:pt x="2376833" y="716"/>
                </a:lnTo>
                <a:lnTo>
                  <a:pt x="2430391" y="1903"/>
                </a:lnTo>
                <a:lnTo>
                  <a:pt x="2483948" y="3645"/>
                </a:lnTo>
                <a:lnTo>
                  <a:pt x="2537484" y="5946"/>
                </a:lnTo>
                <a:lnTo>
                  <a:pt x="2590975" y="8807"/>
                </a:lnTo>
                <a:lnTo>
                  <a:pt x="2644399" y="12231"/>
                </a:lnTo>
                <a:lnTo>
                  <a:pt x="2697733" y="16220"/>
                </a:lnTo>
                <a:lnTo>
                  <a:pt x="2750955" y="20777"/>
                </a:lnTo>
                <a:lnTo>
                  <a:pt x="2804042" y="25904"/>
                </a:lnTo>
                <a:lnTo>
                  <a:pt x="2856972" y="31603"/>
                </a:lnTo>
                <a:lnTo>
                  <a:pt x="2909723" y="37878"/>
                </a:lnTo>
                <a:lnTo>
                  <a:pt x="2962271" y="44730"/>
                </a:lnTo>
                <a:lnTo>
                  <a:pt x="3014595" y="52161"/>
                </a:lnTo>
                <a:lnTo>
                  <a:pt x="3066672" y="60175"/>
                </a:lnTo>
                <a:lnTo>
                  <a:pt x="3118479" y="68774"/>
                </a:lnTo>
                <a:lnTo>
                  <a:pt x="3169994" y="77959"/>
                </a:lnTo>
                <a:lnTo>
                  <a:pt x="3221194" y="87734"/>
                </a:lnTo>
                <a:lnTo>
                  <a:pt x="3272058" y="98101"/>
                </a:lnTo>
                <a:lnTo>
                  <a:pt x="3322562" y="109063"/>
                </a:lnTo>
                <a:lnTo>
                  <a:pt x="3372684" y="120621"/>
                </a:lnTo>
                <a:lnTo>
                  <a:pt x="3422402" y="132778"/>
                </a:lnTo>
                <a:lnTo>
                  <a:pt x="3471692" y="145536"/>
                </a:lnTo>
                <a:lnTo>
                  <a:pt x="3533155" y="162475"/>
                </a:lnTo>
                <a:lnTo>
                  <a:pt x="3592975" y="180125"/>
                </a:lnTo>
                <a:lnTo>
                  <a:pt x="3651141" y="198467"/>
                </a:lnTo>
                <a:lnTo>
                  <a:pt x="3707643" y="217479"/>
                </a:lnTo>
                <a:lnTo>
                  <a:pt x="3762468" y="237143"/>
                </a:lnTo>
                <a:lnTo>
                  <a:pt x="3815606" y="257436"/>
                </a:lnTo>
                <a:lnTo>
                  <a:pt x="3867045" y="278341"/>
                </a:lnTo>
                <a:lnTo>
                  <a:pt x="3916775" y="299835"/>
                </a:lnTo>
                <a:lnTo>
                  <a:pt x="3964783" y="321900"/>
                </a:lnTo>
                <a:lnTo>
                  <a:pt x="4011058" y="344515"/>
                </a:lnTo>
                <a:lnTo>
                  <a:pt x="4055590" y="367659"/>
                </a:lnTo>
                <a:lnTo>
                  <a:pt x="4098366" y="391313"/>
                </a:lnTo>
                <a:lnTo>
                  <a:pt x="4139377" y="415457"/>
                </a:lnTo>
                <a:lnTo>
                  <a:pt x="4178609" y="440069"/>
                </a:lnTo>
                <a:lnTo>
                  <a:pt x="4216053" y="465131"/>
                </a:lnTo>
                <a:lnTo>
                  <a:pt x="4251697" y="490621"/>
                </a:lnTo>
                <a:lnTo>
                  <a:pt x="4285529" y="516520"/>
                </a:lnTo>
                <a:lnTo>
                  <a:pt x="4317539" y="542808"/>
                </a:lnTo>
                <a:lnTo>
                  <a:pt x="4347715" y="569464"/>
                </a:lnTo>
                <a:lnTo>
                  <a:pt x="4376045" y="596468"/>
                </a:lnTo>
                <a:lnTo>
                  <a:pt x="4427126" y="651440"/>
                </a:lnTo>
                <a:lnTo>
                  <a:pt x="4470691" y="707562"/>
                </a:lnTo>
                <a:lnTo>
                  <a:pt x="4506650" y="764673"/>
                </a:lnTo>
                <a:lnTo>
                  <a:pt x="4534913" y="822612"/>
                </a:lnTo>
                <a:lnTo>
                  <a:pt x="4555390" y="881217"/>
                </a:lnTo>
                <a:lnTo>
                  <a:pt x="4567990" y="940327"/>
                </a:lnTo>
                <a:lnTo>
                  <a:pt x="4572624" y="999779"/>
                </a:lnTo>
                <a:lnTo>
                  <a:pt x="4571926" y="1029584"/>
                </a:lnTo>
                <a:lnTo>
                  <a:pt x="4564441" y="1089249"/>
                </a:lnTo>
                <a:lnTo>
                  <a:pt x="4548765" y="1148854"/>
                </a:lnTo>
                <a:lnTo>
                  <a:pt x="4524807" y="1208237"/>
                </a:lnTo>
                <a:lnTo>
                  <a:pt x="4492477" y="1267237"/>
                </a:lnTo>
                <a:lnTo>
                  <a:pt x="4451685" y="1325692"/>
                </a:lnTo>
                <a:lnTo>
                  <a:pt x="4402340" y="1383441"/>
                </a:lnTo>
                <a:lnTo>
                  <a:pt x="4374433" y="1412001"/>
                </a:lnTo>
                <a:lnTo>
                  <a:pt x="4344354" y="1440323"/>
                </a:lnTo>
                <a:lnTo>
                  <a:pt x="4312091" y="1468388"/>
                </a:lnTo>
                <a:lnTo>
                  <a:pt x="4277635" y="1496176"/>
                </a:lnTo>
                <a:lnTo>
                  <a:pt x="4240973" y="1523666"/>
                </a:lnTo>
                <a:lnTo>
                  <a:pt x="4178336" y="1566519"/>
                </a:lnTo>
                <a:lnTo>
                  <a:pt x="4145376" y="1587295"/>
                </a:lnTo>
                <a:lnTo>
                  <a:pt x="4111353" y="1607629"/>
                </a:lnTo>
                <a:lnTo>
                  <a:pt x="4076291" y="1627519"/>
                </a:lnTo>
                <a:lnTo>
                  <a:pt x="4040213" y="1646958"/>
                </a:lnTo>
                <a:lnTo>
                  <a:pt x="4003142" y="1665942"/>
                </a:lnTo>
                <a:lnTo>
                  <a:pt x="3965103" y="1684466"/>
                </a:lnTo>
                <a:lnTo>
                  <a:pt x="3926119" y="1702526"/>
                </a:lnTo>
                <a:lnTo>
                  <a:pt x="3886213" y="1720116"/>
                </a:lnTo>
                <a:lnTo>
                  <a:pt x="3845409" y="1737233"/>
                </a:lnTo>
                <a:lnTo>
                  <a:pt x="3803731" y="1753870"/>
                </a:lnTo>
                <a:lnTo>
                  <a:pt x="3761201" y="1770024"/>
                </a:lnTo>
                <a:lnTo>
                  <a:pt x="3717844" y="1785690"/>
                </a:lnTo>
                <a:lnTo>
                  <a:pt x="3673683" y="1800863"/>
                </a:lnTo>
                <a:lnTo>
                  <a:pt x="3628742" y="1815538"/>
                </a:lnTo>
                <a:lnTo>
                  <a:pt x="3583044" y="1829710"/>
                </a:lnTo>
                <a:lnTo>
                  <a:pt x="3536613" y="1843375"/>
                </a:lnTo>
                <a:lnTo>
                  <a:pt x="3489472" y="1856527"/>
                </a:lnTo>
                <a:lnTo>
                  <a:pt x="3441644" y="1869163"/>
                </a:lnTo>
                <a:lnTo>
                  <a:pt x="3393155" y="1881276"/>
                </a:lnTo>
                <a:lnTo>
                  <a:pt x="3344026" y="1892864"/>
                </a:lnTo>
                <a:lnTo>
                  <a:pt x="3294281" y="1903920"/>
                </a:lnTo>
                <a:lnTo>
                  <a:pt x="3243944" y="1914440"/>
                </a:lnTo>
                <a:lnTo>
                  <a:pt x="3193039" y="1924419"/>
                </a:lnTo>
                <a:lnTo>
                  <a:pt x="3141589" y="1933853"/>
                </a:lnTo>
                <a:lnTo>
                  <a:pt x="3089618" y="1942736"/>
                </a:lnTo>
                <a:lnTo>
                  <a:pt x="3037149" y="1951065"/>
                </a:lnTo>
                <a:lnTo>
                  <a:pt x="2984206" y="1958833"/>
                </a:lnTo>
                <a:lnTo>
                  <a:pt x="2930811" y="1966037"/>
                </a:lnTo>
                <a:lnTo>
                  <a:pt x="2876990" y="1972671"/>
                </a:lnTo>
                <a:lnTo>
                  <a:pt x="2822765" y="1978731"/>
                </a:lnTo>
                <a:lnTo>
                  <a:pt x="2768160" y="1984213"/>
                </a:lnTo>
                <a:lnTo>
                  <a:pt x="2713198" y="1989110"/>
                </a:lnTo>
                <a:lnTo>
                  <a:pt x="2657904" y="1993419"/>
                </a:lnTo>
                <a:lnTo>
                  <a:pt x="2602299" y="1997135"/>
                </a:lnTo>
                <a:lnTo>
                  <a:pt x="2546409" y="2000253"/>
                </a:lnTo>
                <a:lnTo>
                  <a:pt x="2490257" y="2002768"/>
                </a:lnTo>
                <a:lnTo>
                  <a:pt x="2433866" y="2004676"/>
                </a:lnTo>
                <a:lnTo>
                  <a:pt x="2377259" y="2005971"/>
                </a:lnTo>
                <a:lnTo>
                  <a:pt x="2320461" y="2006649"/>
                </a:lnTo>
                <a:lnTo>
                  <a:pt x="2263494" y="2006705"/>
                </a:lnTo>
                <a:lnTo>
                  <a:pt x="2206383" y="2006135"/>
                </a:lnTo>
                <a:lnTo>
                  <a:pt x="2149151" y="2004933"/>
                </a:lnTo>
                <a:lnTo>
                  <a:pt x="2091821" y="2003095"/>
                </a:lnTo>
                <a:lnTo>
                  <a:pt x="2034417" y="2000616"/>
                </a:lnTo>
                <a:lnTo>
                  <a:pt x="1976962" y="1997491"/>
                </a:lnTo>
                <a:lnTo>
                  <a:pt x="1919481" y="1993716"/>
                </a:lnTo>
                <a:lnTo>
                  <a:pt x="1105231" y="2409697"/>
                </a:lnTo>
                <a:close/>
              </a:path>
            </a:pathLst>
          </a:custGeom>
          <a:ln w="12700">
            <a:solidFill>
              <a:srgbClr val="000000"/>
            </a:solidFill>
          </a:ln>
        </p:spPr>
        <p:txBody>
          <a:bodyPr wrap="square" lIns="0" tIns="0" rIns="0" bIns="0" rtlCol="0"/>
          <a:lstStyle/>
          <a:p>
            <a:endParaRPr/>
          </a:p>
        </p:txBody>
      </p:sp>
      <p:sp>
        <p:nvSpPr>
          <p:cNvPr id="5" name="object 5"/>
          <p:cNvSpPr txBox="1"/>
          <p:nvPr/>
        </p:nvSpPr>
        <p:spPr>
          <a:xfrm>
            <a:off x="3470338" y="1845411"/>
            <a:ext cx="3429635" cy="833119"/>
          </a:xfrm>
          <a:prstGeom prst="rect">
            <a:avLst/>
          </a:prstGeom>
        </p:spPr>
        <p:txBody>
          <a:bodyPr vert="horz" wrap="square" lIns="0" tIns="27939" rIns="0" bIns="0" rtlCol="0">
            <a:spAutoFit/>
          </a:bodyPr>
          <a:lstStyle/>
          <a:p>
            <a:pPr marL="12700" marR="5080" algn="just">
              <a:lnSpc>
                <a:spcPts val="2100"/>
              </a:lnSpc>
              <a:spcBef>
                <a:spcPts val="219"/>
              </a:spcBef>
            </a:pPr>
            <a:r>
              <a:rPr sz="1800" spc="-5" dirty="0">
                <a:latin typeface="Arial"/>
                <a:cs typeface="Arial"/>
              </a:rPr>
              <a:t>“Connect </a:t>
            </a:r>
            <a:r>
              <a:rPr sz="1800" dirty="0">
                <a:latin typeface="Arial"/>
                <a:cs typeface="Arial"/>
              </a:rPr>
              <a:t>a </a:t>
            </a:r>
            <a:r>
              <a:rPr sz="1800" spc="-5" dirty="0">
                <a:latin typeface="Arial"/>
                <a:cs typeface="Arial"/>
              </a:rPr>
              <a:t>television camera to </a:t>
            </a:r>
            <a:r>
              <a:rPr sz="1800" dirty="0">
                <a:latin typeface="Arial"/>
                <a:cs typeface="Arial"/>
              </a:rPr>
              <a:t>a  </a:t>
            </a:r>
            <a:r>
              <a:rPr sz="1800" spc="-5" dirty="0">
                <a:latin typeface="Arial"/>
                <a:cs typeface="Arial"/>
              </a:rPr>
              <a:t>computer and get the machine to  describe what </a:t>
            </a:r>
            <a:r>
              <a:rPr sz="1800" dirty="0">
                <a:latin typeface="Arial"/>
                <a:cs typeface="Arial"/>
              </a:rPr>
              <a:t>it</a:t>
            </a:r>
            <a:r>
              <a:rPr sz="1800" spc="-15" dirty="0">
                <a:latin typeface="Arial"/>
                <a:cs typeface="Arial"/>
              </a:rPr>
              <a:t> </a:t>
            </a:r>
            <a:r>
              <a:rPr sz="1800" spc="-5" dirty="0">
                <a:latin typeface="Arial"/>
                <a:cs typeface="Arial"/>
              </a:rPr>
              <a:t>sees.”</a:t>
            </a:r>
            <a:endParaRPr sz="1800">
              <a:latin typeface="Arial"/>
              <a:cs typeface="Arial"/>
            </a:endParaRPr>
          </a:p>
        </p:txBody>
      </p:sp>
      <p:sp>
        <p:nvSpPr>
          <p:cNvPr id="6" name="object 6"/>
          <p:cNvSpPr txBox="1"/>
          <p:nvPr/>
        </p:nvSpPr>
        <p:spPr>
          <a:xfrm>
            <a:off x="1454137" y="5661924"/>
            <a:ext cx="1562100" cy="441959"/>
          </a:xfrm>
          <a:prstGeom prst="rect">
            <a:avLst/>
          </a:prstGeom>
        </p:spPr>
        <p:txBody>
          <a:bodyPr vert="horz" wrap="square" lIns="0" tIns="27940" rIns="0" bIns="0" rtlCol="0">
            <a:spAutoFit/>
          </a:bodyPr>
          <a:lstStyle/>
          <a:p>
            <a:pPr marL="12700" marR="5080">
              <a:lnSpc>
                <a:spcPts val="1600"/>
              </a:lnSpc>
              <a:spcBef>
                <a:spcPts val="220"/>
              </a:spcBef>
            </a:pPr>
            <a:r>
              <a:rPr sz="1400" spc="10" dirty="0">
                <a:latin typeface="Arial"/>
                <a:cs typeface="Arial"/>
              </a:rPr>
              <a:t>Marvin </a:t>
            </a:r>
            <a:r>
              <a:rPr sz="1400" spc="5" dirty="0">
                <a:latin typeface="Arial"/>
                <a:cs typeface="Arial"/>
              </a:rPr>
              <a:t>Minsky  </a:t>
            </a:r>
            <a:r>
              <a:rPr sz="1400" spc="-5" dirty="0">
                <a:latin typeface="Arial"/>
                <a:cs typeface="Arial"/>
              </a:rPr>
              <a:t>Turing </a:t>
            </a:r>
            <a:r>
              <a:rPr sz="1400" spc="10" dirty="0">
                <a:latin typeface="Arial"/>
                <a:cs typeface="Arial"/>
              </a:rPr>
              <a:t>award,</a:t>
            </a:r>
            <a:r>
              <a:rPr sz="1400" spc="-204" dirty="0">
                <a:latin typeface="Arial"/>
                <a:cs typeface="Arial"/>
              </a:rPr>
              <a:t> </a:t>
            </a:r>
            <a:r>
              <a:rPr sz="1400" spc="20" dirty="0">
                <a:latin typeface="Arial"/>
                <a:cs typeface="Arial"/>
              </a:rPr>
              <a:t>1969</a:t>
            </a:r>
            <a:endParaRPr sz="1400">
              <a:latin typeface="Arial"/>
              <a:cs typeface="Arial"/>
            </a:endParaRPr>
          </a:p>
        </p:txBody>
      </p:sp>
      <p:sp>
        <p:nvSpPr>
          <p:cNvPr id="7" name="object 7"/>
          <p:cNvSpPr txBox="1">
            <a:spLocks noGrp="1"/>
          </p:cNvSpPr>
          <p:nvPr>
            <p:ph type="title"/>
          </p:nvPr>
        </p:nvSpPr>
        <p:spPr>
          <a:xfrm>
            <a:off x="982818" y="369099"/>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1966</a:t>
            </a:r>
            <a:endParaRPr sz="4400"/>
          </a:p>
        </p:txBody>
      </p:sp>
      <p:sp>
        <p:nvSpPr>
          <p:cNvPr id="8" name="object 8"/>
          <p:cNvSpPr/>
          <p:nvPr/>
        </p:nvSpPr>
        <p:spPr>
          <a:xfrm>
            <a:off x="901700" y="3048000"/>
            <a:ext cx="2476500" cy="25781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661166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6563" y="1143000"/>
            <a:ext cx="8165837" cy="5818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858250" y="1631950"/>
            <a:ext cx="2908300" cy="5226050"/>
          </a:xfrm>
          <a:custGeom>
            <a:avLst/>
            <a:gdLst/>
            <a:ahLst/>
            <a:cxnLst/>
            <a:rect l="l" t="t" r="r" b="b"/>
            <a:pathLst>
              <a:path w="2908300" h="5226050">
                <a:moveTo>
                  <a:pt x="2423579" y="0"/>
                </a:moveTo>
                <a:lnTo>
                  <a:pt x="484720" y="0"/>
                </a:lnTo>
                <a:lnTo>
                  <a:pt x="438039" y="2218"/>
                </a:lnTo>
                <a:lnTo>
                  <a:pt x="392612" y="8740"/>
                </a:lnTo>
                <a:lnTo>
                  <a:pt x="348645" y="19360"/>
                </a:lnTo>
                <a:lnTo>
                  <a:pt x="306339" y="33877"/>
                </a:lnTo>
                <a:lnTo>
                  <a:pt x="265897" y="52087"/>
                </a:lnTo>
                <a:lnTo>
                  <a:pt x="227524" y="73787"/>
                </a:lnTo>
                <a:lnTo>
                  <a:pt x="191422" y="98773"/>
                </a:lnTo>
                <a:lnTo>
                  <a:pt x="157794" y="126843"/>
                </a:lnTo>
                <a:lnTo>
                  <a:pt x="126843" y="157794"/>
                </a:lnTo>
                <a:lnTo>
                  <a:pt x="98773" y="191422"/>
                </a:lnTo>
                <a:lnTo>
                  <a:pt x="73787" y="227524"/>
                </a:lnTo>
                <a:lnTo>
                  <a:pt x="52087" y="265897"/>
                </a:lnTo>
                <a:lnTo>
                  <a:pt x="33877" y="306339"/>
                </a:lnTo>
                <a:lnTo>
                  <a:pt x="19360" y="348645"/>
                </a:lnTo>
                <a:lnTo>
                  <a:pt x="8740" y="392612"/>
                </a:lnTo>
                <a:lnTo>
                  <a:pt x="2218" y="438039"/>
                </a:lnTo>
                <a:lnTo>
                  <a:pt x="0" y="484720"/>
                </a:lnTo>
                <a:lnTo>
                  <a:pt x="0" y="4760375"/>
                </a:lnTo>
                <a:lnTo>
                  <a:pt x="2218" y="4807057"/>
                </a:lnTo>
                <a:lnTo>
                  <a:pt x="8740" y="4852484"/>
                </a:lnTo>
                <a:lnTo>
                  <a:pt x="19360" y="4896452"/>
                </a:lnTo>
                <a:lnTo>
                  <a:pt x="33877" y="4938758"/>
                </a:lnTo>
                <a:lnTo>
                  <a:pt x="52087" y="4979200"/>
                </a:lnTo>
                <a:lnTo>
                  <a:pt x="73787" y="5017573"/>
                </a:lnTo>
                <a:lnTo>
                  <a:pt x="98773" y="5053676"/>
                </a:lnTo>
                <a:lnTo>
                  <a:pt x="126843" y="5087304"/>
                </a:lnTo>
                <a:lnTo>
                  <a:pt x="157794" y="5118255"/>
                </a:lnTo>
                <a:lnTo>
                  <a:pt x="191422" y="5146325"/>
                </a:lnTo>
                <a:lnTo>
                  <a:pt x="227524" y="5171312"/>
                </a:lnTo>
                <a:lnTo>
                  <a:pt x="265897" y="5193012"/>
                </a:lnTo>
                <a:lnTo>
                  <a:pt x="306339" y="5211222"/>
                </a:lnTo>
                <a:lnTo>
                  <a:pt x="348645" y="5225739"/>
                </a:lnTo>
                <a:lnTo>
                  <a:pt x="349932" y="5226050"/>
                </a:lnTo>
                <a:lnTo>
                  <a:pt x="2558367" y="5226050"/>
                </a:lnTo>
                <a:lnTo>
                  <a:pt x="2601960" y="5211222"/>
                </a:lnTo>
                <a:lnTo>
                  <a:pt x="2642402" y="5193012"/>
                </a:lnTo>
                <a:lnTo>
                  <a:pt x="2680775" y="5171312"/>
                </a:lnTo>
                <a:lnTo>
                  <a:pt x="2716877" y="5146325"/>
                </a:lnTo>
                <a:lnTo>
                  <a:pt x="2750505" y="5118255"/>
                </a:lnTo>
                <a:lnTo>
                  <a:pt x="2781456" y="5087304"/>
                </a:lnTo>
                <a:lnTo>
                  <a:pt x="2809526" y="5053676"/>
                </a:lnTo>
                <a:lnTo>
                  <a:pt x="2834512" y="5017573"/>
                </a:lnTo>
                <a:lnTo>
                  <a:pt x="2856212" y="4979200"/>
                </a:lnTo>
                <a:lnTo>
                  <a:pt x="2874422" y="4938758"/>
                </a:lnTo>
                <a:lnTo>
                  <a:pt x="2888939" y="4896452"/>
                </a:lnTo>
                <a:lnTo>
                  <a:pt x="2899559" y="4852484"/>
                </a:lnTo>
                <a:lnTo>
                  <a:pt x="2906081" y="4807057"/>
                </a:lnTo>
                <a:lnTo>
                  <a:pt x="2908300" y="4760375"/>
                </a:lnTo>
                <a:lnTo>
                  <a:pt x="2908300" y="484720"/>
                </a:lnTo>
                <a:lnTo>
                  <a:pt x="2906081" y="438039"/>
                </a:lnTo>
                <a:lnTo>
                  <a:pt x="2899559" y="392612"/>
                </a:lnTo>
                <a:lnTo>
                  <a:pt x="2888939" y="348645"/>
                </a:lnTo>
                <a:lnTo>
                  <a:pt x="2874422" y="306339"/>
                </a:lnTo>
                <a:lnTo>
                  <a:pt x="2856212" y="265897"/>
                </a:lnTo>
                <a:lnTo>
                  <a:pt x="2834512" y="227524"/>
                </a:lnTo>
                <a:lnTo>
                  <a:pt x="2809526" y="191422"/>
                </a:lnTo>
                <a:lnTo>
                  <a:pt x="2781456" y="157794"/>
                </a:lnTo>
                <a:lnTo>
                  <a:pt x="2750505" y="126843"/>
                </a:lnTo>
                <a:lnTo>
                  <a:pt x="2716877" y="98773"/>
                </a:lnTo>
                <a:lnTo>
                  <a:pt x="2680775" y="73787"/>
                </a:lnTo>
                <a:lnTo>
                  <a:pt x="2642402" y="52087"/>
                </a:lnTo>
                <a:lnTo>
                  <a:pt x="2601960" y="33877"/>
                </a:lnTo>
                <a:lnTo>
                  <a:pt x="2559654" y="19360"/>
                </a:lnTo>
                <a:lnTo>
                  <a:pt x="2515687" y="8740"/>
                </a:lnTo>
                <a:lnTo>
                  <a:pt x="2470260" y="2218"/>
                </a:lnTo>
                <a:lnTo>
                  <a:pt x="2423579" y="0"/>
                </a:lnTo>
                <a:close/>
              </a:path>
            </a:pathLst>
          </a:custGeom>
          <a:solidFill>
            <a:srgbClr val="FFFFFF"/>
          </a:solidFill>
        </p:spPr>
        <p:txBody>
          <a:bodyPr wrap="square" lIns="0" tIns="0" rIns="0" bIns="0" rtlCol="0"/>
          <a:lstStyle/>
          <a:p>
            <a:endParaRPr/>
          </a:p>
        </p:txBody>
      </p:sp>
      <p:sp>
        <p:nvSpPr>
          <p:cNvPr id="4" name="object 4"/>
          <p:cNvSpPr/>
          <p:nvPr/>
        </p:nvSpPr>
        <p:spPr>
          <a:xfrm>
            <a:off x="8858250" y="1631950"/>
            <a:ext cx="2908300" cy="5226050"/>
          </a:xfrm>
          <a:custGeom>
            <a:avLst/>
            <a:gdLst/>
            <a:ahLst/>
            <a:cxnLst/>
            <a:rect l="l" t="t" r="r" b="b"/>
            <a:pathLst>
              <a:path w="2908300" h="5226050">
                <a:moveTo>
                  <a:pt x="0" y="484724"/>
                </a:moveTo>
                <a:lnTo>
                  <a:pt x="2218" y="438042"/>
                </a:lnTo>
                <a:lnTo>
                  <a:pt x="8740" y="392615"/>
                </a:lnTo>
                <a:lnTo>
                  <a:pt x="19360" y="348647"/>
                </a:lnTo>
                <a:lnTo>
                  <a:pt x="33877" y="306340"/>
                </a:lnTo>
                <a:lnTo>
                  <a:pt x="52087" y="265899"/>
                </a:lnTo>
                <a:lnTo>
                  <a:pt x="73787" y="227525"/>
                </a:lnTo>
                <a:lnTo>
                  <a:pt x="98774" y="191423"/>
                </a:lnTo>
                <a:lnTo>
                  <a:pt x="126844" y="157795"/>
                </a:lnTo>
                <a:lnTo>
                  <a:pt x="157795" y="126844"/>
                </a:lnTo>
                <a:lnTo>
                  <a:pt x="191423" y="98774"/>
                </a:lnTo>
                <a:lnTo>
                  <a:pt x="227525" y="73787"/>
                </a:lnTo>
                <a:lnTo>
                  <a:pt x="265899" y="52087"/>
                </a:lnTo>
                <a:lnTo>
                  <a:pt x="306341" y="33877"/>
                </a:lnTo>
                <a:lnTo>
                  <a:pt x="348647" y="19360"/>
                </a:lnTo>
                <a:lnTo>
                  <a:pt x="392615" y="8740"/>
                </a:lnTo>
                <a:lnTo>
                  <a:pt x="438042" y="2218"/>
                </a:lnTo>
                <a:lnTo>
                  <a:pt x="484725" y="0"/>
                </a:lnTo>
                <a:lnTo>
                  <a:pt x="2423571" y="0"/>
                </a:lnTo>
                <a:lnTo>
                  <a:pt x="2470254" y="2218"/>
                </a:lnTo>
                <a:lnTo>
                  <a:pt x="2515681" y="8740"/>
                </a:lnTo>
                <a:lnTo>
                  <a:pt x="2559650" y="19360"/>
                </a:lnTo>
                <a:lnTo>
                  <a:pt x="2601957" y="33877"/>
                </a:lnTo>
                <a:lnTo>
                  <a:pt x="2642399" y="52087"/>
                </a:lnTo>
                <a:lnTo>
                  <a:pt x="2680773" y="73787"/>
                </a:lnTo>
                <a:lnTo>
                  <a:pt x="2716876" y="98774"/>
                </a:lnTo>
                <a:lnTo>
                  <a:pt x="2750504" y="126844"/>
                </a:lnTo>
                <a:lnTo>
                  <a:pt x="2781456" y="157795"/>
                </a:lnTo>
                <a:lnTo>
                  <a:pt x="2809526" y="191423"/>
                </a:lnTo>
                <a:lnTo>
                  <a:pt x="2834513" y="227525"/>
                </a:lnTo>
                <a:lnTo>
                  <a:pt x="2856213" y="265899"/>
                </a:lnTo>
                <a:lnTo>
                  <a:pt x="2874423" y="306340"/>
                </a:lnTo>
                <a:lnTo>
                  <a:pt x="2888940" y="348647"/>
                </a:lnTo>
                <a:lnTo>
                  <a:pt x="2899561" y="392615"/>
                </a:lnTo>
                <a:lnTo>
                  <a:pt x="2906082" y="438042"/>
                </a:lnTo>
                <a:lnTo>
                  <a:pt x="2908301" y="484724"/>
                </a:lnTo>
                <a:lnTo>
                  <a:pt x="2908301" y="4760382"/>
                </a:lnTo>
                <a:lnTo>
                  <a:pt x="2906082" y="4807063"/>
                </a:lnTo>
                <a:lnTo>
                  <a:pt x="2899561" y="4852489"/>
                </a:lnTo>
                <a:lnTo>
                  <a:pt x="2888940" y="4896457"/>
                </a:lnTo>
                <a:lnTo>
                  <a:pt x="2874423" y="4938763"/>
                </a:lnTo>
                <a:lnTo>
                  <a:pt x="2856213" y="4979204"/>
                </a:lnTo>
                <a:lnTo>
                  <a:pt x="2834513" y="5017577"/>
                </a:lnTo>
                <a:lnTo>
                  <a:pt x="2809526" y="5053679"/>
                </a:lnTo>
                <a:lnTo>
                  <a:pt x="2781456" y="5087307"/>
                </a:lnTo>
                <a:lnTo>
                  <a:pt x="2750504" y="5118258"/>
                </a:lnTo>
                <a:lnTo>
                  <a:pt x="2716876" y="5146328"/>
                </a:lnTo>
                <a:lnTo>
                  <a:pt x="2680773" y="5171315"/>
                </a:lnTo>
                <a:lnTo>
                  <a:pt x="2642399" y="5193015"/>
                </a:lnTo>
                <a:lnTo>
                  <a:pt x="2601957" y="5211224"/>
                </a:lnTo>
                <a:lnTo>
                  <a:pt x="2559650" y="5225741"/>
                </a:lnTo>
                <a:lnTo>
                  <a:pt x="2558376" y="5226049"/>
                </a:lnTo>
              </a:path>
            </a:pathLst>
          </a:custGeom>
          <a:ln w="12700">
            <a:solidFill>
              <a:srgbClr val="FFFFFF"/>
            </a:solidFill>
          </a:ln>
        </p:spPr>
        <p:txBody>
          <a:bodyPr wrap="square" lIns="0" tIns="0" rIns="0" bIns="0" rtlCol="0"/>
          <a:lstStyle/>
          <a:p>
            <a:endParaRPr/>
          </a:p>
        </p:txBody>
      </p:sp>
      <p:sp>
        <p:nvSpPr>
          <p:cNvPr id="5" name="object 5"/>
          <p:cNvSpPr/>
          <p:nvPr/>
        </p:nvSpPr>
        <p:spPr>
          <a:xfrm>
            <a:off x="8858250" y="2116674"/>
            <a:ext cx="350520" cy="4741545"/>
          </a:xfrm>
          <a:custGeom>
            <a:avLst/>
            <a:gdLst/>
            <a:ahLst/>
            <a:cxnLst/>
            <a:rect l="l" t="t" r="r" b="b"/>
            <a:pathLst>
              <a:path w="350520" h="4741545">
                <a:moveTo>
                  <a:pt x="349921" y="4741325"/>
                </a:moveTo>
                <a:lnTo>
                  <a:pt x="306341" y="4726500"/>
                </a:lnTo>
                <a:lnTo>
                  <a:pt x="265899" y="4708290"/>
                </a:lnTo>
                <a:lnTo>
                  <a:pt x="227525" y="4686590"/>
                </a:lnTo>
                <a:lnTo>
                  <a:pt x="191423" y="4661604"/>
                </a:lnTo>
                <a:lnTo>
                  <a:pt x="157795" y="4633534"/>
                </a:lnTo>
                <a:lnTo>
                  <a:pt x="126844" y="4602583"/>
                </a:lnTo>
                <a:lnTo>
                  <a:pt x="98774" y="4568955"/>
                </a:lnTo>
                <a:lnTo>
                  <a:pt x="73787" y="4532853"/>
                </a:lnTo>
                <a:lnTo>
                  <a:pt x="52087" y="4494480"/>
                </a:lnTo>
                <a:lnTo>
                  <a:pt x="33877" y="4454038"/>
                </a:lnTo>
                <a:lnTo>
                  <a:pt x="19360" y="4411733"/>
                </a:lnTo>
                <a:lnTo>
                  <a:pt x="8740" y="4367765"/>
                </a:lnTo>
                <a:lnTo>
                  <a:pt x="2218" y="4322339"/>
                </a:lnTo>
                <a:lnTo>
                  <a:pt x="0" y="4275658"/>
                </a:lnTo>
                <a:lnTo>
                  <a:pt x="0" y="0"/>
                </a:lnTo>
              </a:path>
            </a:pathLst>
          </a:custGeom>
          <a:ln w="12700">
            <a:solidFill>
              <a:srgbClr val="FFFFFF"/>
            </a:solidFill>
          </a:ln>
        </p:spPr>
        <p:txBody>
          <a:bodyPr wrap="square" lIns="0" tIns="0" rIns="0" bIns="0" rtlCol="0"/>
          <a:lstStyle/>
          <a:p>
            <a:endParaRPr/>
          </a:p>
        </p:txBody>
      </p:sp>
      <p:sp>
        <p:nvSpPr>
          <p:cNvPr id="6" name="object 6"/>
          <p:cNvSpPr/>
          <p:nvPr/>
        </p:nvSpPr>
        <p:spPr>
          <a:xfrm>
            <a:off x="4927600" y="495300"/>
            <a:ext cx="2584450" cy="34925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618454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8382" y="177963"/>
            <a:ext cx="9073712" cy="622533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421397" y="6402110"/>
            <a:ext cx="4639310" cy="299720"/>
          </a:xfrm>
          <a:prstGeom prst="rect">
            <a:avLst/>
          </a:prstGeom>
        </p:spPr>
        <p:txBody>
          <a:bodyPr vert="horz" wrap="square" lIns="0" tIns="12700" rIns="0" bIns="0" rtlCol="0">
            <a:spAutoFit/>
          </a:bodyPr>
          <a:lstStyle/>
          <a:p>
            <a:pPr marL="12700">
              <a:lnSpc>
                <a:spcPct val="100000"/>
              </a:lnSpc>
              <a:spcBef>
                <a:spcPts val="100"/>
              </a:spcBef>
            </a:pPr>
            <a:r>
              <a:rPr sz="1800" spc="-75" dirty="0">
                <a:latin typeface="Trebuchet MS"/>
                <a:cs typeface="Trebuchet MS"/>
              </a:rPr>
              <a:t>Stages </a:t>
            </a:r>
            <a:r>
              <a:rPr sz="1800" spc="-95" dirty="0">
                <a:latin typeface="Trebuchet MS"/>
                <a:cs typeface="Trebuchet MS"/>
              </a:rPr>
              <a:t>of </a:t>
            </a:r>
            <a:r>
              <a:rPr sz="1800" spc="-80" dirty="0">
                <a:latin typeface="Trebuchet MS"/>
                <a:cs typeface="Trebuchet MS"/>
              </a:rPr>
              <a:t>Visual </a:t>
            </a:r>
            <a:r>
              <a:rPr sz="1800" spc="-95" dirty="0">
                <a:latin typeface="Trebuchet MS"/>
                <a:cs typeface="Trebuchet MS"/>
              </a:rPr>
              <a:t>Representation, </a:t>
            </a:r>
            <a:r>
              <a:rPr sz="1800" spc="-65" dirty="0">
                <a:latin typeface="Trebuchet MS"/>
                <a:cs typeface="Trebuchet MS"/>
              </a:rPr>
              <a:t>David </a:t>
            </a:r>
            <a:r>
              <a:rPr sz="1800" spc="-90" dirty="0">
                <a:latin typeface="Trebuchet MS"/>
                <a:cs typeface="Trebuchet MS"/>
              </a:rPr>
              <a:t>Marr,</a:t>
            </a:r>
            <a:r>
              <a:rPr sz="1800" spc="-150" dirty="0">
                <a:latin typeface="Trebuchet MS"/>
                <a:cs typeface="Trebuchet MS"/>
              </a:rPr>
              <a:t> </a:t>
            </a:r>
            <a:r>
              <a:rPr sz="1800" spc="-45" dirty="0">
                <a:latin typeface="Trebuchet MS"/>
                <a:cs typeface="Trebuchet MS"/>
              </a:rPr>
              <a:t>1970</a:t>
            </a:r>
            <a:endParaRPr sz="1800">
              <a:latin typeface="Trebuchet MS"/>
              <a:cs typeface="Trebuchet MS"/>
            </a:endParaRPr>
          </a:p>
        </p:txBody>
      </p:sp>
    </p:spTree>
    <p:extLst>
      <p:ext uri="{BB962C8B-B14F-4D97-AF65-F5344CB8AC3E}">
        <p14:creationId xmlns:p14="http://schemas.microsoft.com/office/powerpoint/2010/main" val="17227353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00" y="1295400"/>
            <a:ext cx="5237178" cy="40155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14400" y="152400"/>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1973</a:t>
            </a:r>
            <a:endParaRPr sz="4400"/>
          </a:p>
        </p:txBody>
      </p:sp>
      <p:sp>
        <p:nvSpPr>
          <p:cNvPr id="4" name="object 4"/>
          <p:cNvSpPr txBox="1"/>
          <p:nvPr/>
        </p:nvSpPr>
        <p:spPr>
          <a:xfrm>
            <a:off x="3111068" y="5784860"/>
            <a:ext cx="5905500" cy="609600"/>
          </a:xfrm>
          <a:prstGeom prst="rect">
            <a:avLst/>
          </a:prstGeom>
        </p:spPr>
        <p:txBody>
          <a:bodyPr vert="horz" wrap="square" lIns="0" tIns="43180" rIns="0" bIns="0" rtlCol="0">
            <a:spAutoFit/>
          </a:bodyPr>
          <a:lstStyle/>
          <a:p>
            <a:pPr marL="12700" marR="5080">
              <a:lnSpc>
                <a:spcPts val="2200"/>
              </a:lnSpc>
              <a:spcBef>
                <a:spcPts val="340"/>
              </a:spcBef>
            </a:pPr>
            <a:r>
              <a:rPr sz="2000" b="1" spc="-155" dirty="0">
                <a:latin typeface="Trebuchet MS"/>
                <a:cs typeface="Trebuchet MS"/>
              </a:rPr>
              <a:t>The</a:t>
            </a:r>
            <a:r>
              <a:rPr sz="2000" b="1" spc="-210" dirty="0">
                <a:latin typeface="Trebuchet MS"/>
                <a:cs typeface="Trebuchet MS"/>
              </a:rPr>
              <a:t> </a:t>
            </a:r>
            <a:r>
              <a:rPr sz="2000" b="1" spc="-110" dirty="0">
                <a:latin typeface="Trebuchet MS"/>
                <a:cs typeface="Trebuchet MS"/>
              </a:rPr>
              <a:t>representation</a:t>
            </a:r>
            <a:r>
              <a:rPr sz="2000" b="1" spc="-275" dirty="0">
                <a:latin typeface="Trebuchet MS"/>
                <a:cs typeface="Trebuchet MS"/>
              </a:rPr>
              <a:t> </a:t>
            </a:r>
            <a:r>
              <a:rPr sz="2000" b="1" spc="-80" dirty="0">
                <a:latin typeface="Trebuchet MS"/>
                <a:cs typeface="Trebuchet MS"/>
              </a:rPr>
              <a:t>and</a:t>
            </a:r>
            <a:r>
              <a:rPr sz="2000" b="1" spc="-175" dirty="0">
                <a:latin typeface="Trebuchet MS"/>
                <a:cs typeface="Trebuchet MS"/>
              </a:rPr>
              <a:t> </a:t>
            </a:r>
            <a:r>
              <a:rPr sz="2000" b="1" spc="-105" dirty="0">
                <a:latin typeface="Trebuchet MS"/>
                <a:cs typeface="Trebuchet MS"/>
              </a:rPr>
              <a:t>matching</a:t>
            </a:r>
            <a:r>
              <a:rPr sz="2000" b="1" spc="-254" dirty="0">
                <a:latin typeface="Trebuchet MS"/>
                <a:cs typeface="Trebuchet MS"/>
              </a:rPr>
              <a:t> </a:t>
            </a:r>
            <a:r>
              <a:rPr sz="2000" b="1" spc="-75" dirty="0">
                <a:latin typeface="Trebuchet MS"/>
                <a:cs typeface="Trebuchet MS"/>
              </a:rPr>
              <a:t>of</a:t>
            </a:r>
            <a:r>
              <a:rPr sz="2000" b="1" spc="-135" dirty="0">
                <a:latin typeface="Trebuchet MS"/>
                <a:cs typeface="Trebuchet MS"/>
              </a:rPr>
              <a:t> </a:t>
            </a:r>
            <a:r>
              <a:rPr sz="2000" b="1" spc="-110" dirty="0">
                <a:latin typeface="Trebuchet MS"/>
                <a:cs typeface="Trebuchet MS"/>
              </a:rPr>
              <a:t>pictorial</a:t>
            </a:r>
            <a:r>
              <a:rPr sz="2000" b="1" spc="-290" dirty="0">
                <a:latin typeface="Trebuchet MS"/>
                <a:cs typeface="Trebuchet MS"/>
              </a:rPr>
              <a:t> </a:t>
            </a:r>
            <a:r>
              <a:rPr sz="2000" b="1" spc="-130" dirty="0">
                <a:latin typeface="Trebuchet MS"/>
                <a:cs typeface="Trebuchet MS"/>
              </a:rPr>
              <a:t>structures</a:t>
            </a:r>
            <a:r>
              <a:rPr sz="2000" spc="-130" dirty="0">
                <a:latin typeface="Trebuchet MS"/>
                <a:cs typeface="Trebuchet MS"/>
              </a:rPr>
              <a:t>,  </a:t>
            </a:r>
            <a:r>
              <a:rPr sz="2000" spc="-90" dirty="0">
                <a:latin typeface="Trebuchet MS"/>
                <a:cs typeface="Trebuchet MS"/>
              </a:rPr>
              <a:t>Fischler </a:t>
            </a:r>
            <a:r>
              <a:rPr sz="2000" spc="-40" dirty="0">
                <a:latin typeface="Trebuchet MS"/>
                <a:cs typeface="Trebuchet MS"/>
              </a:rPr>
              <a:t>and</a:t>
            </a:r>
            <a:r>
              <a:rPr sz="2000" spc="-459" dirty="0">
                <a:latin typeface="Trebuchet MS"/>
                <a:cs typeface="Trebuchet MS"/>
              </a:rPr>
              <a:t> </a:t>
            </a:r>
            <a:r>
              <a:rPr sz="2000" spc="-114" dirty="0">
                <a:latin typeface="Trebuchet MS"/>
                <a:cs typeface="Trebuchet MS"/>
              </a:rPr>
              <a:t>Elschlager, </a:t>
            </a:r>
            <a:r>
              <a:rPr sz="2000" spc="-50" dirty="0">
                <a:latin typeface="Trebuchet MS"/>
                <a:cs typeface="Trebuchet MS"/>
              </a:rPr>
              <a:t>1973</a:t>
            </a:r>
            <a:endParaRPr sz="2000">
              <a:latin typeface="Trebuchet MS"/>
              <a:cs typeface="Trebuchet MS"/>
            </a:endParaRPr>
          </a:p>
        </p:txBody>
      </p:sp>
      <p:sp>
        <p:nvSpPr>
          <p:cNvPr id="6" name="TextBox 5"/>
          <p:cNvSpPr txBox="1"/>
          <p:nvPr/>
        </p:nvSpPr>
        <p:spPr>
          <a:xfrm>
            <a:off x="8686800" y="4648200"/>
            <a:ext cx="2621230" cy="369332"/>
          </a:xfrm>
          <a:prstGeom prst="rect">
            <a:avLst/>
          </a:prstGeom>
          <a:noFill/>
        </p:spPr>
        <p:txBody>
          <a:bodyPr wrap="none" rtlCol="0">
            <a:spAutoFit/>
          </a:bodyPr>
          <a:lstStyle/>
          <a:p>
            <a:r>
              <a:rPr lang="en-US" smtClean="0"/>
              <a:t>The constellation model</a:t>
            </a:r>
            <a:endParaRPr lang="en-US"/>
          </a:p>
        </p:txBody>
      </p:sp>
    </p:spTree>
    <p:extLst>
      <p:ext uri="{BB962C8B-B14F-4D97-AF65-F5344CB8AC3E}">
        <p14:creationId xmlns:p14="http://schemas.microsoft.com/office/powerpoint/2010/main" val="111757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474" y="228600"/>
            <a:ext cx="1461135" cy="695960"/>
          </a:xfrm>
          <a:prstGeom prst="rect">
            <a:avLst/>
          </a:prstGeom>
        </p:spPr>
        <p:txBody>
          <a:bodyPr vert="horz" wrap="square" lIns="0" tIns="12700" rIns="0" bIns="0" rtlCol="0">
            <a:spAutoFit/>
          </a:bodyPr>
          <a:lstStyle/>
          <a:p>
            <a:pPr marL="12700">
              <a:lnSpc>
                <a:spcPct val="100000"/>
              </a:lnSpc>
              <a:spcBef>
                <a:spcPts val="100"/>
              </a:spcBef>
            </a:pPr>
            <a:r>
              <a:rPr sz="4400" spc="-114" dirty="0"/>
              <a:t>1980</a:t>
            </a:r>
            <a:r>
              <a:rPr sz="4400" spc="-819" dirty="0"/>
              <a:t>’</a:t>
            </a:r>
            <a:r>
              <a:rPr sz="4400" spc="-80" dirty="0"/>
              <a:t>s</a:t>
            </a:r>
            <a:endParaRPr sz="4400" dirty="0"/>
          </a:p>
        </p:txBody>
      </p:sp>
      <p:sp>
        <p:nvSpPr>
          <p:cNvPr id="3" name="object 3"/>
          <p:cNvSpPr txBox="1"/>
          <p:nvPr/>
        </p:nvSpPr>
        <p:spPr>
          <a:xfrm>
            <a:off x="2363609" y="1460462"/>
            <a:ext cx="2043430" cy="574040"/>
          </a:xfrm>
          <a:prstGeom prst="rect">
            <a:avLst/>
          </a:prstGeom>
        </p:spPr>
        <p:txBody>
          <a:bodyPr vert="horz" wrap="square" lIns="0" tIns="12700" rIns="0" bIns="0" rtlCol="0">
            <a:spAutoFit/>
          </a:bodyPr>
          <a:lstStyle/>
          <a:p>
            <a:pPr marL="12700">
              <a:lnSpc>
                <a:spcPct val="100000"/>
              </a:lnSpc>
              <a:spcBef>
                <a:spcPts val="100"/>
              </a:spcBef>
            </a:pPr>
            <a:r>
              <a:rPr sz="3600" spc="-65" dirty="0">
                <a:latin typeface="Trebuchet MS"/>
                <a:cs typeface="Trebuchet MS"/>
              </a:rPr>
              <a:t>AI</a:t>
            </a:r>
            <a:r>
              <a:rPr sz="3600" spc="-360" dirty="0">
                <a:latin typeface="Trebuchet MS"/>
                <a:cs typeface="Trebuchet MS"/>
              </a:rPr>
              <a:t> </a:t>
            </a:r>
            <a:r>
              <a:rPr sz="3600" spc="-150" dirty="0">
                <a:latin typeface="Trebuchet MS"/>
                <a:cs typeface="Trebuchet MS"/>
              </a:rPr>
              <a:t>winter…</a:t>
            </a:r>
            <a:endParaRPr sz="3600">
              <a:latin typeface="Trebuchet MS"/>
              <a:cs typeface="Trebuchet MS"/>
            </a:endParaRPr>
          </a:p>
        </p:txBody>
      </p:sp>
      <p:sp>
        <p:nvSpPr>
          <p:cNvPr id="4" name="object 4"/>
          <p:cNvSpPr/>
          <p:nvPr/>
        </p:nvSpPr>
        <p:spPr>
          <a:xfrm>
            <a:off x="6362700" y="2768600"/>
            <a:ext cx="3302000" cy="24384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32100" y="2778676"/>
            <a:ext cx="3131848" cy="242328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843479" y="5326570"/>
            <a:ext cx="5513705" cy="299720"/>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Trebuchet MS"/>
                <a:cs typeface="Trebuchet MS"/>
              </a:rPr>
              <a:t>A</a:t>
            </a:r>
            <a:r>
              <a:rPr sz="1800" b="1" spc="-135" dirty="0">
                <a:latin typeface="Trebuchet MS"/>
                <a:cs typeface="Trebuchet MS"/>
              </a:rPr>
              <a:t> </a:t>
            </a:r>
            <a:r>
              <a:rPr sz="1800" b="1" spc="-75" dirty="0">
                <a:latin typeface="Trebuchet MS"/>
                <a:cs typeface="Trebuchet MS"/>
              </a:rPr>
              <a:t>Computational</a:t>
            </a:r>
            <a:r>
              <a:rPr sz="1800" b="1" spc="-285" dirty="0">
                <a:latin typeface="Trebuchet MS"/>
                <a:cs typeface="Trebuchet MS"/>
              </a:rPr>
              <a:t> </a:t>
            </a:r>
            <a:r>
              <a:rPr sz="1800" b="1" spc="-80" dirty="0">
                <a:latin typeface="Trebuchet MS"/>
                <a:cs typeface="Trebuchet MS"/>
              </a:rPr>
              <a:t>Approach</a:t>
            </a:r>
            <a:r>
              <a:rPr sz="1800" b="1" spc="-204" dirty="0">
                <a:latin typeface="Trebuchet MS"/>
                <a:cs typeface="Trebuchet MS"/>
              </a:rPr>
              <a:t> </a:t>
            </a:r>
            <a:r>
              <a:rPr sz="1800" b="1" spc="-85" dirty="0">
                <a:latin typeface="Trebuchet MS"/>
                <a:cs typeface="Trebuchet MS"/>
              </a:rPr>
              <a:t>to</a:t>
            </a:r>
            <a:r>
              <a:rPr sz="1800" b="1" spc="-210" dirty="0">
                <a:latin typeface="Trebuchet MS"/>
                <a:cs typeface="Trebuchet MS"/>
              </a:rPr>
              <a:t> </a:t>
            </a:r>
            <a:r>
              <a:rPr sz="1800" b="1" spc="-80" dirty="0">
                <a:latin typeface="Trebuchet MS"/>
                <a:cs typeface="Trebuchet MS"/>
              </a:rPr>
              <a:t>Edge</a:t>
            </a:r>
            <a:r>
              <a:rPr sz="1800" b="1" spc="-250" dirty="0">
                <a:latin typeface="Trebuchet MS"/>
                <a:cs typeface="Trebuchet MS"/>
              </a:rPr>
              <a:t> </a:t>
            </a:r>
            <a:r>
              <a:rPr sz="1800" b="1" spc="-114" dirty="0">
                <a:latin typeface="Trebuchet MS"/>
                <a:cs typeface="Trebuchet MS"/>
              </a:rPr>
              <a:t>Detection</a:t>
            </a:r>
            <a:r>
              <a:rPr sz="1800" spc="-114" dirty="0">
                <a:latin typeface="Trebuchet MS"/>
                <a:cs typeface="Trebuchet MS"/>
              </a:rPr>
              <a:t>,</a:t>
            </a:r>
            <a:r>
              <a:rPr sz="1800" spc="-290" dirty="0">
                <a:latin typeface="Trebuchet MS"/>
                <a:cs typeface="Trebuchet MS"/>
              </a:rPr>
              <a:t> </a:t>
            </a:r>
            <a:r>
              <a:rPr sz="1800" spc="-80" dirty="0">
                <a:latin typeface="Trebuchet MS"/>
                <a:cs typeface="Trebuchet MS"/>
              </a:rPr>
              <a:t>Canny</a:t>
            </a:r>
            <a:r>
              <a:rPr sz="1800" spc="-160" dirty="0">
                <a:latin typeface="Trebuchet MS"/>
                <a:cs typeface="Trebuchet MS"/>
              </a:rPr>
              <a:t> </a:t>
            </a:r>
            <a:r>
              <a:rPr sz="1800" spc="-45" dirty="0">
                <a:latin typeface="Trebuchet MS"/>
                <a:cs typeface="Trebuchet MS"/>
              </a:rPr>
              <a:t>1986</a:t>
            </a:r>
            <a:endParaRPr sz="1800">
              <a:latin typeface="Trebuchet MS"/>
              <a:cs typeface="Trebuchet MS"/>
            </a:endParaRPr>
          </a:p>
        </p:txBody>
      </p:sp>
      <p:sp>
        <p:nvSpPr>
          <p:cNvPr id="7" name="object 7"/>
          <p:cNvSpPr txBox="1"/>
          <p:nvPr/>
        </p:nvSpPr>
        <p:spPr>
          <a:xfrm>
            <a:off x="4855476" y="1460462"/>
            <a:ext cx="2908935" cy="574040"/>
          </a:xfrm>
          <a:prstGeom prst="rect">
            <a:avLst/>
          </a:prstGeom>
        </p:spPr>
        <p:txBody>
          <a:bodyPr vert="horz" wrap="square" lIns="0" tIns="12700" rIns="0" bIns="0" rtlCol="0">
            <a:spAutoFit/>
          </a:bodyPr>
          <a:lstStyle/>
          <a:p>
            <a:pPr marL="12700">
              <a:lnSpc>
                <a:spcPct val="100000"/>
              </a:lnSpc>
              <a:spcBef>
                <a:spcPts val="100"/>
              </a:spcBef>
            </a:pPr>
            <a:r>
              <a:rPr sz="3600" spc="-185" dirty="0">
                <a:latin typeface="Trebuchet MS"/>
                <a:cs typeface="Trebuchet MS"/>
              </a:rPr>
              <a:t>…back </a:t>
            </a:r>
            <a:r>
              <a:rPr sz="3600" spc="-135" dirty="0">
                <a:latin typeface="Trebuchet MS"/>
                <a:cs typeface="Trebuchet MS"/>
              </a:rPr>
              <a:t>to</a:t>
            </a:r>
            <a:r>
              <a:rPr sz="3600" spc="-395" dirty="0">
                <a:latin typeface="Trebuchet MS"/>
                <a:cs typeface="Trebuchet MS"/>
              </a:rPr>
              <a:t> </a:t>
            </a:r>
            <a:r>
              <a:rPr sz="3600" spc="-155" dirty="0">
                <a:latin typeface="Trebuchet MS"/>
                <a:cs typeface="Trebuchet MS"/>
              </a:rPr>
              <a:t>basics</a:t>
            </a:r>
            <a:endParaRPr sz="3600">
              <a:latin typeface="Trebuchet MS"/>
              <a:cs typeface="Trebuchet MS"/>
            </a:endParaRPr>
          </a:p>
        </p:txBody>
      </p:sp>
    </p:spTree>
    <p:extLst>
      <p:ext uri="{BB962C8B-B14F-4D97-AF65-F5344CB8AC3E}">
        <p14:creationId xmlns:p14="http://schemas.microsoft.com/office/powerpoint/2010/main" val="9995095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76853" y="644135"/>
            <a:ext cx="5291768" cy="471818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654590" y="5817161"/>
            <a:ext cx="4578350" cy="566420"/>
          </a:xfrm>
          <a:prstGeom prst="rect">
            <a:avLst/>
          </a:prstGeom>
        </p:spPr>
        <p:txBody>
          <a:bodyPr vert="horz" wrap="square" lIns="0" tIns="27940" rIns="0" bIns="0" rtlCol="0">
            <a:spAutoFit/>
          </a:bodyPr>
          <a:lstStyle/>
          <a:p>
            <a:pPr marL="12700" marR="5080">
              <a:lnSpc>
                <a:spcPts val="2100"/>
              </a:lnSpc>
              <a:spcBef>
                <a:spcPts val="220"/>
              </a:spcBef>
            </a:pPr>
            <a:r>
              <a:rPr sz="1800" b="1" spc="-105" dirty="0">
                <a:latin typeface="Trebuchet MS"/>
                <a:cs typeface="Trebuchet MS"/>
              </a:rPr>
              <a:t>Perceptual</a:t>
            </a:r>
            <a:r>
              <a:rPr sz="1800" b="1" spc="-285" dirty="0">
                <a:latin typeface="Trebuchet MS"/>
                <a:cs typeface="Trebuchet MS"/>
              </a:rPr>
              <a:t> </a:t>
            </a:r>
            <a:r>
              <a:rPr sz="1800" b="1" spc="-100" dirty="0">
                <a:latin typeface="Trebuchet MS"/>
                <a:cs typeface="Trebuchet MS"/>
              </a:rPr>
              <a:t>Organization</a:t>
            </a:r>
            <a:r>
              <a:rPr sz="1800" b="1" spc="-204" dirty="0">
                <a:latin typeface="Trebuchet MS"/>
                <a:cs typeface="Trebuchet MS"/>
              </a:rPr>
              <a:t> </a:t>
            </a:r>
            <a:r>
              <a:rPr sz="1800" b="1" spc="-70" dirty="0">
                <a:latin typeface="Trebuchet MS"/>
                <a:cs typeface="Trebuchet MS"/>
              </a:rPr>
              <a:t>and</a:t>
            </a:r>
            <a:r>
              <a:rPr sz="1800" b="1" spc="-204" dirty="0">
                <a:latin typeface="Trebuchet MS"/>
                <a:cs typeface="Trebuchet MS"/>
              </a:rPr>
              <a:t> </a:t>
            </a:r>
            <a:r>
              <a:rPr sz="1800" b="1" spc="-80" dirty="0">
                <a:latin typeface="Trebuchet MS"/>
                <a:cs typeface="Trebuchet MS"/>
              </a:rPr>
              <a:t>Visual</a:t>
            </a:r>
            <a:r>
              <a:rPr sz="1800" b="1" spc="-180" dirty="0">
                <a:latin typeface="Trebuchet MS"/>
                <a:cs typeface="Trebuchet MS"/>
              </a:rPr>
              <a:t> </a:t>
            </a:r>
            <a:r>
              <a:rPr sz="1800" b="1" spc="-100" dirty="0">
                <a:latin typeface="Trebuchet MS"/>
                <a:cs typeface="Trebuchet MS"/>
              </a:rPr>
              <a:t>Recognition</a:t>
            </a:r>
            <a:r>
              <a:rPr sz="1800" spc="-100" dirty="0">
                <a:latin typeface="Trebuchet MS"/>
                <a:cs typeface="Trebuchet MS"/>
              </a:rPr>
              <a:t>,  </a:t>
            </a:r>
            <a:r>
              <a:rPr sz="1800" spc="-65" dirty="0">
                <a:latin typeface="Trebuchet MS"/>
                <a:cs typeface="Trebuchet MS"/>
              </a:rPr>
              <a:t>David </a:t>
            </a:r>
            <a:r>
              <a:rPr sz="1800" spc="-105" dirty="0">
                <a:latin typeface="Trebuchet MS"/>
                <a:cs typeface="Trebuchet MS"/>
              </a:rPr>
              <a:t>Lowe,</a:t>
            </a:r>
            <a:r>
              <a:rPr sz="1800" spc="-225" dirty="0">
                <a:latin typeface="Trebuchet MS"/>
                <a:cs typeface="Trebuchet MS"/>
              </a:rPr>
              <a:t> </a:t>
            </a:r>
            <a:r>
              <a:rPr sz="1800" spc="-45" dirty="0">
                <a:latin typeface="Trebuchet MS"/>
                <a:cs typeface="Trebuchet MS"/>
              </a:rPr>
              <a:t>1984</a:t>
            </a:r>
            <a:endParaRPr sz="1800">
              <a:latin typeface="Trebuchet MS"/>
              <a:cs typeface="Trebuchet MS"/>
            </a:endParaRPr>
          </a:p>
        </p:txBody>
      </p:sp>
      <p:sp>
        <p:nvSpPr>
          <p:cNvPr id="4" name="object 4"/>
          <p:cNvSpPr txBox="1">
            <a:spLocks noGrp="1"/>
          </p:cNvSpPr>
          <p:nvPr>
            <p:ph type="title"/>
          </p:nvPr>
        </p:nvSpPr>
        <p:spPr>
          <a:xfrm>
            <a:off x="2146554" y="246735"/>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1984</a:t>
            </a:r>
            <a:endParaRPr sz="4400"/>
          </a:p>
        </p:txBody>
      </p:sp>
    </p:spTree>
    <p:extLst>
      <p:ext uri="{BB962C8B-B14F-4D97-AF65-F5344CB8AC3E}">
        <p14:creationId xmlns:p14="http://schemas.microsoft.com/office/powerpoint/2010/main" val="11396679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08129" y="1212674"/>
            <a:ext cx="6515610" cy="450885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117824" y="5770027"/>
            <a:ext cx="6051550" cy="566420"/>
          </a:xfrm>
          <a:prstGeom prst="rect">
            <a:avLst/>
          </a:prstGeom>
        </p:spPr>
        <p:txBody>
          <a:bodyPr vert="horz" wrap="square" lIns="0" tIns="27940" rIns="0" bIns="0" rtlCol="0">
            <a:spAutoFit/>
          </a:bodyPr>
          <a:lstStyle/>
          <a:p>
            <a:pPr marL="12700" marR="5080">
              <a:lnSpc>
                <a:spcPts val="2100"/>
              </a:lnSpc>
              <a:spcBef>
                <a:spcPts val="220"/>
              </a:spcBef>
            </a:pPr>
            <a:r>
              <a:rPr sz="1800" b="1" spc="-105" dirty="0">
                <a:latin typeface="Trebuchet MS"/>
                <a:cs typeface="Trebuchet MS"/>
              </a:rPr>
              <a:t>Perceptual</a:t>
            </a:r>
            <a:r>
              <a:rPr sz="1800" b="1" spc="-285" dirty="0">
                <a:latin typeface="Trebuchet MS"/>
                <a:cs typeface="Trebuchet MS"/>
              </a:rPr>
              <a:t> </a:t>
            </a:r>
            <a:r>
              <a:rPr sz="1800" b="1" spc="-100" dirty="0">
                <a:latin typeface="Trebuchet MS"/>
                <a:cs typeface="Trebuchet MS"/>
              </a:rPr>
              <a:t>organization</a:t>
            </a:r>
            <a:r>
              <a:rPr sz="1800" b="1" spc="-200" dirty="0">
                <a:latin typeface="Trebuchet MS"/>
                <a:cs typeface="Trebuchet MS"/>
              </a:rPr>
              <a:t> </a:t>
            </a:r>
            <a:r>
              <a:rPr sz="1800" b="1" spc="-70" dirty="0">
                <a:latin typeface="Trebuchet MS"/>
                <a:cs typeface="Trebuchet MS"/>
              </a:rPr>
              <a:t>and</a:t>
            </a:r>
            <a:r>
              <a:rPr sz="1800" b="1" spc="-204" dirty="0">
                <a:latin typeface="Trebuchet MS"/>
                <a:cs typeface="Trebuchet MS"/>
              </a:rPr>
              <a:t> </a:t>
            </a:r>
            <a:r>
              <a:rPr sz="1800" b="1" spc="-105" dirty="0">
                <a:latin typeface="Trebuchet MS"/>
                <a:cs typeface="Trebuchet MS"/>
              </a:rPr>
              <a:t>the</a:t>
            </a:r>
            <a:r>
              <a:rPr sz="1800" b="1" spc="-140" dirty="0">
                <a:latin typeface="Trebuchet MS"/>
                <a:cs typeface="Trebuchet MS"/>
              </a:rPr>
              <a:t> </a:t>
            </a:r>
            <a:r>
              <a:rPr sz="1800" b="1" spc="-110" dirty="0">
                <a:latin typeface="Trebuchet MS"/>
                <a:cs typeface="Trebuchet MS"/>
              </a:rPr>
              <a:t>representation</a:t>
            </a:r>
            <a:r>
              <a:rPr sz="1800" b="1" spc="-204" dirty="0">
                <a:latin typeface="Trebuchet MS"/>
                <a:cs typeface="Trebuchet MS"/>
              </a:rPr>
              <a:t> </a:t>
            </a:r>
            <a:r>
              <a:rPr sz="1800" b="1" spc="-60" dirty="0">
                <a:latin typeface="Trebuchet MS"/>
                <a:cs typeface="Trebuchet MS"/>
              </a:rPr>
              <a:t>of</a:t>
            </a:r>
            <a:r>
              <a:rPr sz="1800" b="1" spc="-210" dirty="0">
                <a:latin typeface="Trebuchet MS"/>
                <a:cs typeface="Trebuchet MS"/>
              </a:rPr>
              <a:t> </a:t>
            </a:r>
            <a:r>
              <a:rPr sz="1800" b="1" spc="-90" dirty="0">
                <a:latin typeface="Trebuchet MS"/>
                <a:cs typeface="Trebuchet MS"/>
              </a:rPr>
              <a:t>natural</a:t>
            </a:r>
            <a:r>
              <a:rPr sz="1800" b="1" spc="-180" dirty="0">
                <a:latin typeface="Trebuchet MS"/>
                <a:cs typeface="Trebuchet MS"/>
              </a:rPr>
              <a:t> </a:t>
            </a:r>
            <a:r>
              <a:rPr sz="1800" b="1" spc="-105" dirty="0">
                <a:latin typeface="Trebuchet MS"/>
                <a:cs typeface="Trebuchet MS"/>
              </a:rPr>
              <a:t>form</a:t>
            </a:r>
            <a:r>
              <a:rPr sz="1800" spc="-105" dirty="0">
                <a:latin typeface="Trebuchet MS"/>
                <a:cs typeface="Trebuchet MS"/>
              </a:rPr>
              <a:t>,  Alex </a:t>
            </a:r>
            <a:r>
              <a:rPr sz="1800" spc="-110" dirty="0">
                <a:latin typeface="Trebuchet MS"/>
                <a:cs typeface="Trebuchet MS"/>
              </a:rPr>
              <a:t>Pentland,</a:t>
            </a:r>
            <a:r>
              <a:rPr sz="1800" spc="-20" dirty="0">
                <a:latin typeface="Trebuchet MS"/>
                <a:cs typeface="Trebuchet MS"/>
              </a:rPr>
              <a:t> </a:t>
            </a:r>
            <a:r>
              <a:rPr sz="1800" spc="-45" dirty="0">
                <a:latin typeface="Trebuchet MS"/>
                <a:cs typeface="Trebuchet MS"/>
              </a:rPr>
              <a:t>1986</a:t>
            </a:r>
            <a:endParaRPr sz="1800">
              <a:latin typeface="Trebuchet MS"/>
              <a:cs typeface="Trebuchet MS"/>
            </a:endParaRPr>
          </a:p>
        </p:txBody>
      </p:sp>
      <p:sp>
        <p:nvSpPr>
          <p:cNvPr id="4" name="object 4"/>
          <p:cNvSpPr txBox="1">
            <a:spLocks noGrp="1"/>
          </p:cNvSpPr>
          <p:nvPr>
            <p:ph type="title"/>
          </p:nvPr>
        </p:nvSpPr>
        <p:spPr>
          <a:xfrm>
            <a:off x="2146554" y="246735"/>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1986</a:t>
            </a:r>
            <a:endParaRPr sz="4400"/>
          </a:p>
        </p:txBody>
      </p:sp>
    </p:spTree>
    <p:extLst>
      <p:ext uri="{BB962C8B-B14F-4D97-AF65-F5344CB8AC3E}">
        <p14:creationId xmlns:p14="http://schemas.microsoft.com/office/powerpoint/2010/main" val="9919325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900" y="278231"/>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1989</a:t>
            </a:r>
            <a:endParaRPr sz="4400"/>
          </a:p>
        </p:txBody>
      </p:sp>
      <p:sp>
        <p:nvSpPr>
          <p:cNvPr id="3" name="object 3"/>
          <p:cNvSpPr/>
          <p:nvPr/>
        </p:nvSpPr>
        <p:spPr>
          <a:xfrm>
            <a:off x="2518375" y="1638300"/>
            <a:ext cx="3336324" cy="35433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462382" y="1153960"/>
            <a:ext cx="956944" cy="391160"/>
          </a:xfrm>
          <a:prstGeom prst="rect">
            <a:avLst/>
          </a:prstGeom>
        </p:spPr>
        <p:txBody>
          <a:bodyPr vert="horz" wrap="square" lIns="0" tIns="12700" rIns="0" bIns="0" rtlCol="0">
            <a:spAutoFit/>
          </a:bodyPr>
          <a:lstStyle/>
          <a:p>
            <a:pPr marL="12700">
              <a:lnSpc>
                <a:spcPct val="100000"/>
              </a:lnSpc>
              <a:spcBef>
                <a:spcPts val="100"/>
              </a:spcBef>
            </a:pPr>
            <a:r>
              <a:rPr sz="2400" spc="-35" dirty="0">
                <a:latin typeface="Times New Roman"/>
                <a:cs typeface="Times New Roman"/>
              </a:rPr>
              <a:t>MN</a:t>
            </a:r>
            <a:r>
              <a:rPr sz="2400" spc="-5" dirty="0">
                <a:latin typeface="Times New Roman"/>
                <a:cs typeface="Times New Roman"/>
              </a:rPr>
              <a:t>I</a:t>
            </a:r>
            <a:r>
              <a:rPr sz="2400" spc="-35" dirty="0">
                <a:latin typeface="Times New Roman"/>
                <a:cs typeface="Times New Roman"/>
              </a:rPr>
              <a:t>ST</a:t>
            </a:r>
            <a:endParaRPr sz="2400">
              <a:latin typeface="Times New Roman"/>
              <a:cs typeface="Times New Roman"/>
            </a:endParaRPr>
          </a:p>
        </p:txBody>
      </p:sp>
      <p:sp>
        <p:nvSpPr>
          <p:cNvPr id="5" name="object 5"/>
          <p:cNvSpPr/>
          <p:nvPr/>
        </p:nvSpPr>
        <p:spPr>
          <a:xfrm>
            <a:off x="6426200" y="1689100"/>
            <a:ext cx="3663966" cy="36830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658998" y="5202935"/>
            <a:ext cx="6671945" cy="1247775"/>
          </a:xfrm>
          <a:prstGeom prst="rect">
            <a:avLst/>
          </a:prstGeom>
        </p:spPr>
        <p:txBody>
          <a:bodyPr vert="horz" wrap="square" lIns="0" tIns="12700" rIns="0" bIns="0" rtlCol="0">
            <a:spAutoFit/>
          </a:bodyPr>
          <a:lstStyle/>
          <a:p>
            <a:pPr marL="12700">
              <a:lnSpc>
                <a:spcPct val="100000"/>
              </a:lnSpc>
              <a:spcBef>
                <a:spcPts val="100"/>
              </a:spcBef>
            </a:pPr>
            <a:r>
              <a:rPr sz="1800" spc="-125" dirty="0">
                <a:latin typeface="Trebuchet MS"/>
                <a:cs typeface="Trebuchet MS"/>
              </a:rPr>
              <a:t>Zip</a:t>
            </a:r>
            <a:r>
              <a:rPr sz="1800" spc="-95" dirty="0">
                <a:latin typeface="Trebuchet MS"/>
                <a:cs typeface="Trebuchet MS"/>
              </a:rPr>
              <a:t> </a:t>
            </a:r>
            <a:r>
              <a:rPr sz="1800" spc="-75" dirty="0">
                <a:latin typeface="Trebuchet MS"/>
                <a:cs typeface="Trebuchet MS"/>
              </a:rPr>
              <a:t>codes</a:t>
            </a:r>
            <a:endParaRPr sz="1800">
              <a:latin typeface="Trebuchet MS"/>
              <a:cs typeface="Trebuchet MS"/>
            </a:endParaRPr>
          </a:p>
          <a:p>
            <a:pPr>
              <a:lnSpc>
                <a:spcPct val="100000"/>
              </a:lnSpc>
              <a:spcBef>
                <a:spcPts val="25"/>
              </a:spcBef>
            </a:pPr>
            <a:endParaRPr sz="2500">
              <a:latin typeface="Times New Roman"/>
              <a:cs typeface="Times New Roman"/>
            </a:endParaRPr>
          </a:p>
          <a:p>
            <a:pPr marL="149860" marR="5080">
              <a:lnSpc>
                <a:spcPct val="100000"/>
              </a:lnSpc>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Tree>
    <p:extLst>
      <p:ext uri="{BB962C8B-B14F-4D97-AF65-F5344CB8AC3E}">
        <p14:creationId xmlns:p14="http://schemas.microsoft.com/office/powerpoint/2010/main" val="1857475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67600" y="228600"/>
            <a:ext cx="2946400" cy="303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467600" y="3441700"/>
            <a:ext cx="2946400" cy="30353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246271" y="1242558"/>
            <a:ext cx="1012310" cy="122362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16650" y="4431619"/>
            <a:ext cx="1041400" cy="127754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1759153" y="239725"/>
            <a:ext cx="1777364" cy="848360"/>
          </a:xfrm>
          <a:prstGeom prst="rect">
            <a:avLst/>
          </a:prstGeom>
        </p:spPr>
        <p:txBody>
          <a:bodyPr vert="horz" wrap="square" lIns="0" tIns="12700" rIns="0" bIns="0" rtlCol="0">
            <a:spAutoFit/>
          </a:bodyPr>
          <a:lstStyle/>
          <a:p>
            <a:pPr marL="12700">
              <a:lnSpc>
                <a:spcPct val="100000"/>
              </a:lnSpc>
              <a:spcBef>
                <a:spcPts val="100"/>
              </a:spcBef>
            </a:pPr>
            <a:r>
              <a:rPr sz="5400" spc="-5" dirty="0">
                <a:latin typeface="Times New Roman"/>
                <a:cs typeface="Times New Roman"/>
              </a:rPr>
              <a:t>Filt</a:t>
            </a:r>
            <a:r>
              <a:rPr sz="5400" dirty="0">
                <a:latin typeface="Times New Roman"/>
                <a:cs typeface="Times New Roman"/>
              </a:rPr>
              <a:t>ers</a:t>
            </a:r>
            <a:endParaRPr sz="5400">
              <a:latin typeface="Times New Roman"/>
              <a:cs typeface="Times New Roman"/>
            </a:endParaRPr>
          </a:p>
        </p:txBody>
      </p:sp>
      <p:sp>
        <p:nvSpPr>
          <p:cNvPr id="7" name="object 7"/>
          <p:cNvSpPr/>
          <p:nvPr/>
        </p:nvSpPr>
        <p:spPr>
          <a:xfrm>
            <a:off x="2105182" y="2018053"/>
            <a:ext cx="2711134" cy="278254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89150" y="1987550"/>
            <a:ext cx="2743200" cy="2819400"/>
          </a:xfrm>
          <a:custGeom>
            <a:avLst/>
            <a:gdLst/>
            <a:ahLst/>
            <a:cxnLst/>
            <a:rect l="l" t="t" r="r" b="b"/>
            <a:pathLst>
              <a:path w="2743200" h="2819400">
                <a:moveTo>
                  <a:pt x="0" y="0"/>
                </a:moveTo>
                <a:lnTo>
                  <a:pt x="2743201" y="0"/>
                </a:lnTo>
                <a:lnTo>
                  <a:pt x="2743201" y="2819401"/>
                </a:lnTo>
                <a:lnTo>
                  <a:pt x="0" y="2819401"/>
                </a:lnTo>
                <a:lnTo>
                  <a:pt x="0" y="0"/>
                </a:lnTo>
                <a:close/>
              </a:path>
            </a:pathLst>
          </a:custGeom>
          <a:ln w="12700">
            <a:solidFill>
              <a:srgbClr val="000000"/>
            </a:solidFill>
          </a:ln>
        </p:spPr>
        <p:txBody>
          <a:bodyPr wrap="square" lIns="0" tIns="0" rIns="0" bIns="0" rtlCol="0"/>
          <a:lstStyle/>
          <a:p>
            <a:endParaRPr/>
          </a:p>
        </p:txBody>
      </p:sp>
      <p:sp>
        <p:nvSpPr>
          <p:cNvPr id="9" name="object 9"/>
          <p:cNvSpPr txBox="1"/>
          <p:nvPr/>
        </p:nvSpPr>
        <p:spPr>
          <a:xfrm>
            <a:off x="2060320" y="1536572"/>
            <a:ext cx="699770" cy="391160"/>
          </a:xfrm>
          <a:prstGeom prst="rect">
            <a:avLst/>
          </a:prstGeom>
        </p:spPr>
        <p:txBody>
          <a:bodyPr vert="horz" wrap="square" lIns="0" tIns="12700" rIns="0" bIns="0" rtlCol="0">
            <a:spAutoFit/>
          </a:bodyPr>
          <a:lstStyle/>
          <a:p>
            <a:pPr marL="12700">
              <a:lnSpc>
                <a:spcPct val="100000"/>
              </a:lnSpc>
              <a:spcBef>
                <a:spcPts val="100"/>
              </a:spcBef>
            </a:pPr>
            <a:r>
              <a:rPr sz="2400" spc="-45" dirty="0">
                <a:latin typeface="Trebuchet MS"/>
                <a:cs typeface="Trebuchet MS"/>
              </a:rPr>
              <a:t>I</a:t>
            </a:r>
            <a:r>
              <a:rPr sz="2400" spc="-40" dirty="0">
                <a:latin typeface="Trebuchet MS"/>
                <a:cs typeface="Trebuchet MS"/>
              </a:rPr>
              <a:t>n</a:t>
            </a:r>
            <a:r>
              <a:rPr sz="2400" spc="-45" dirty="0">
                <a:latin typeface="Trebuchet MS"/>
                <a:cs typeface="Trebuchet MS"/>
              </a:rPr>
              <a:t>p</a:t>
            </a:r>
            <a:r>
              <a:rPr sz="2400" spc="-20" dirty="0">
                <a:latin typeface="Trebuchet MS"/>
                <a:cs typeface="Trebuchet MS"/>
              </a:rPr>
              <a:t>u</a:t>
            </a:r>
            <a:r>
              <a:rPr sz="2400" spc="-150" dirty="0">
                <a:latin typeface="Trebuchet MS"/>
                <a:cs typeface="Trebuchet MS"/>
              </a:rPr>
              <a:t>t</a:t>
            </a:r>
            <a:endParaRPr sz="2400">
              <a:latin typeface="Trebuchet MS"/>
              <a:cs typeface="Trebuchet MS"/>
            </a:endParaRPr>
          </a:p>
        </p:txBody>
      </p:sp>
      <p:sp>
        <p:nvSpPr>
          <p:cNvPr id="10" name="object 10"/>
          <p:cNvSpPr/>
          <p:nvPr/>
        </p:nvSpPr>
        <p:spPr>
          <a:xfrm>
            <a:off x="5149850" y="3054350"/>
            <a:ext cx="635000" cy="622300"/>
          </a:xfrm>
          <a:custGeom>
            <a:avLst/>
            <a:gdLst/>
            <a:ahLst/>
            <a:cxnLst/>
            <a:rect l="l" t="t" r="r" b="b"/>
            <a:pathLst>
              <a:path w="635000" h="622300">
                <a:moveTo>
                  <a:pt x="323850" y="0"/>
                </a:moveTo>
                <a:lnTo>
                  <a:pt x="323850" y="155575"/>
                </a:lnTo>
                <a:lnTo>
                  <a:pt x="0" y="155575"/>
                </a:lnTo>
                <a:lnTo>
                  <a:pt x="0" y="466725"/>
                </a:lnTo>
                <a:lnTo>
                  <a:pt x="323850" y="466725"/>
                </a:lnTo>
                <a:lnTo>
                  <a:pt x="323850" y="622300"/>
                </a:lnTo>
                <a:lnTo>
                  <a:pt x="635000" y="311150"/>
                </a:lnTo>
                <a:lnTo>
                  <a:pt x="323850" y="0"/>
                </a:lnTo>
                <a:close/>
              </a:path>
            </a:pathLst>
          </a:custGeom>
          <a:solidFill>
            <a:srgbClr val="000000"/>
          </a:solidFill>
        </p:spPr>
        <p:txBody>
          <a:bodyPr wrap="square" lIns="0" tIns="0" rIns="0" bIns="0" rtlCol="0"/>
          <a:lstStyle/>
          <a:p>
            <a:endParaRPr/>
          </a:p>
        </p:txBody>
      </p:sp>
      <p:sp>
        <p:nvSpPr>
          <p:cNvPr id="11" name="object 11"/>
          <p:cNvSpPr/>
          <p:nvPr/>
        </p:nvSpPr>
        <p:spPr>
          <a:xfrm>
            <a:off x="5149850" y="3054350"/>
            <a:ext cx="635000" cy="622300"/>
          </a:xfrm>
          <a:custGeom>
            <a:avLst/>
            <a:gdLst/>
            <a:ahLst/>
            <a:cxnLst/>
            <a:rect l="l" t="t" r="r" b="b"/>
            <a:pathLst>
              <a:path w="635000" h="622300">
                <a:moveTo>
                  <a:pt x="0" y="155575"/>
                </a:moveTo>
                <a:lnTo>
                  <a:pt x="323850" y="155575"/>
                </a:lnTo>
                <a:lnTo>
                  <a:pt x="323850" y="0"/>
                </a:lnTo>
                <a:lnTo>
                  <a:pt x="635000" y="311150"/>
                </a:lnTo>
                <a:lnTo>
                  <a:pt x="323850" y="622300"/>
                </a:lnTo>
                <a:lnTo>
                  <a:pt x="323850" y="466725"/>
                </a:lnTo>
                <a:lnTo>
                  <a:pt x="0" y="466725"/>
                </a:lnTo>
                <a:lnTo>
                  <a:pt x="0" y="155575"/>
                </a:lnTo>
                <a:close/>
              </a:path>
            </a:pathLst>
          </a:custGeom>
          <a:ln w="127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5656698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51531" y="5486242"/>
            <a:ext cx="6534150" cy="604520"/>
          </a:xfrm>
          <a:prstGeom prst="rect">
            <a:avLst/>
          </a:prstGeom>
        </p:spPr>
        <p:txBody>
          <a:bodyPr vert="horz" wrap="square" lIns="0" tIns="12700" rIns="0" bIns="0" rtlCol="0">
            <a:spAutoFit/>
          </a:bodyPr>
          <a:lstStyle/>
          <a:p>
            <a:pPr marL="12700" marR="5080">
              <a:lnSpc>
                <a:spcPct val="100000"/>
              </a:lnSpc>
              <a:spcBef>
                <a:spcPts val="100"/>
              </a:spcBef>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
        <p:nvSpPr>
          <p:cNvPr id="4" name="object 4"/>
          <p:cNvSpPr/>
          <p:nvPr/>
        </p:nvSpPr>
        <p:spPr>
          <a:xfrm>
            <a:off x="2403817" y="2107848"/>
            <a:ext cx="7912562" cy="2071797"/>
          </a:xfrm>
          <a:prstGeom prst="rect">
            <a:avLst/>
          </a:prstGeom>
          <a:blipFill>
            <a:blip r:embed="rId2" cstate="print"/>
            <a:stretch>
              <a:fillRect/>
            </a:stretch>
          </a:blipFill>
        </p:spPr>
        <p:txBody>
          <a:bodyPr wrap="square" lIns="0" tIns="0" rIns="0" bIns="0" rtlCol="0"/>
          <a:lstStyle/>
          <a:p>
            <a:endParaRPr/>
          </a:p>
        </p:txBody>
      </p:sp>
      <p:sp>
        <p:nvSpPr>
          <p:cNvPr id="5" name="Title 4"/>
          <p:cNvSpPr>
            <a:spLocks noGrp="1"/>
          </p:cNvSpPr>
          <p:nvPr>
            <p:ph type="title"/>
          </p:nvPr>
        </p:nvSpPr>
        <p:spPr/>
        <p:txBody>
          <a:bodyPr/>
          <a:lstStyle/>
          <a:p>
            <a:endParaRPr lang="en-US" dirty="0"/>
          </a:p>
        </p:txBody>
      </p:sp>
      <p:sp>
        <p:nvSpPr>
          <p:cNvPr id="6"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smtClean="0"/>
              <a:t>1989</a:t>
            </a:r>
            <a:endParaRPr lang="cs-CZ" kern="0"/>
          </a:p>
        </p:txBody>
      </p:sp>
    </p:spTree>
    <p:extLst>
      <p:ext uri="{BB962C8B-B14F-4D97-AF65-F5344CB8AC3E}">
        <p14:creationId xmlns:p14="http://schemas.microsoft.com/office/powerpoint/2010/main" val="10968658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stretch>
            <a:fillRect/>
          </a:stretch>
        </p:blipFill>
        <p:spPr bwMode="auto">
          <a:xfrm>
            <a:off x="152400" y="4114800"/>
            <a:ext cx="5103188" cy="125408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Review: Perceptron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6800" y="1275976"/>
            <a:ext cx="7157953" cy="4729163"/>
          </a:xfrm>
        </p:spPr>
      </p:pic>
      <p:pic>
        <p:nvPicPr>
          <p:cNvPr id="8" name="Picture 7"/>
          <p:cNvPicPr>
            <a:picLocks noChangeAspect="1"/>
          </p:cNvPicPr>
          <p:nvPr/>
        </p:nvPicPr>
        <p:blipFill>
          <a:blip r:embed="rId4"/>
          <a:stretch>
            <a:fillRect/>
          </a:stretch>
        </p:blipFill>
        <p:spPr>
          <a:xfrm>
            <a:off x="925994" y="1761801"/>
            <a:ext cx="3556000" cy="1752600"/>
          </a:xfrm>
          <a:prstGeom prst="rect">
            <a:avLst/>
          </a:prstGeom>
        </p:spPr>
      </p:pic>
    </p:spTree>
    <p:extLst>
      <p:ext uri="{BB962C8B-B14F-4D97-AF65-F5344CB8AC3E}">
        <p14:creationId xmlns:p14="http://schemas.microsoft.com/office/powerpoint/2010/main" val="19957153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51531" y="5486242"/>
            <a:ext cx="6534150" cy="604520"/>
          </a:xfrm>
          <a:prstGeom prst="rect">
            <a:avLst/>
          </a:prstGeom>
        </p:spPr>
        <p:txBody>
          <a:bodyPr vert="horz" wrap="square" lIns="0" tIns="12700" rIns="0" bIns="0" rtlCol="0">
            <a:spAutoFit/>
          </a:bodyPr>
          <a:lstStyle/>
          <a:p>
            <a:pPr marL="12700" marR="5080">
              <a:lnSpc>
                <a:spcPct val="100000"/>
              </a:lnSpc>
              <a:spcBef>
                <a:spcPts val="100"/>
              </a:spcBef>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
        <p:nvSpPr>
          <p:cNvPr id="4" name="object 4"/>
          <p:cNvSpPr/>
          <p:nvPr/>
        </p:nvSpPr>
        <p:spPr>
          <a:xfrm>
            <a:off x="2403817" y="2107848"/>
            <a:ext cx="7912562" cy="20717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105900" y="139700"/>
            <a:ext cx="3086100" cy="2603500"/>
          </a:xfrm>
          <a:prstGeom prst="rect">
            <a:avLst/>
          </a:prstGeom>
          <a:blipFill>
            <a:blip r:embed="rId3" cstate="print"/>
            <a:stretch>
              <a:fillRect/>
            </a:stretch>
          </a:blipFill>
        </p:spPr>
        <p:txBody>
          <a:bodyPr wrap="square" lIns="0" tIns="0" rIns="0" bIns="0" rtlCol="0"/>
          <a:lstStyle/>
          <a:p>
            <a:endParaRPr/>
          </a:p>
        </p:txBody>
      </p:sp>
      <p:sp>
        <p:nvSpPr>
          <p:cNvPr id="6" name="Title 5"/>
          <p:cNvSpPr>
            <a:spLocks noGrp="1"/>
          </p:cNvSpPr>
          <p:nvPr>
            <p:ph type="title"/>
          </p:nvPr>
        </p:nvSpPr>
        <p:spPr/>
        <p:txBody>
          <a:bodyPr/>
          <a:lstStyle/>
          <a:p>
            <a:endParaRPr lang="en-US"/>
          </a:p>
        </p:txBody>
      </p:sp>
      <p:sp>
        <p:nvSpPr>
          <p:cNvPr id="7"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smtClean="0"/>
              <a:t>1989</a:t>
            </a:r>
            <a:endParaRPr lang="cs-CZ" kern="0"/>
          </a:p>
        </p:txBody>
      </p:sp>
    </p:spTree>
    <p:extLst>
      <p:ext uri="{BB962C8B-B14F-4D97-AF65-F5344CB8AC3E}">
        <p14:creationId xmlns:p14="http://schemas.microsoft.com/office/powerpoint/2010/main" val="10239083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33052" y="6084897"/>
            <a:ext cx="5944870"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Trebuchet MS"/>
                <a:cs typeface="Trebuchet MS"/>
              </a:rPr>
              <a:t>Neural</a:t>
            </a:r>
            <a:r>
              <a:rPr sz="1800" spc="-160" dirty="0">
                <a:latin typeface="Trebuchet MS"/>
                <a:cs typeface="Trebuchet MS"/>
              </a:rPr>
              <a:t> </a:t>
            </a:r>
            <a:r>
              <a:rPr sz="1800" spc="-150" dirty="0">
                <a:latin typeface="Trebuchet MS"/>
                <a:cs typeface="Trebuchet MS"/>
              </a:rPr>
              <a:t>Network-­‐Based</a:t>
            </a:r>
            <a:r>
              <a:rPr sz="1800" spc="-185" dirty="0">
                <a:latin typeface="Trebuchet MS"/>
                <a:cs typeface="Trebuchet MS"/>
              </a:rPr>
              <a:t> </a:t>
            </a:r>
            <a:r>
              <a:rPr sz="1800" spc="-95" dirty="0">
                <a:latin typeface="Trebuchet MS"/>
                <a:cs typeface="Trebuchet MS"/>
              </a:rPr>
              <a:t>Face</a:t>
            </a:r>
            <a:r>
              <a:rPr sz="1800" spc="-235" dirty="0">
                <a:latin typeface="Trebuchet MS"/>
                <a:cs typeface="Trebuchet MS"/>
              </a:rPr>
              <a:t> </a:t>
            </a:r>
            <a:r>
              <a:rPr sz="1800" spc="-100" dirty="0">
                <a:latin typeface="Trebuchet MS"/>
                <a:cs typeface="Trebuchet MS"/>
              </a:rPr>
              <a:t>Detection,</a:t>
            </a:r>
            <a:r>
              <a:rPr sz="1800" spc="-90" dirty="0">
                <a:latin typeface="Trebuchet MS"/>
                <a:cs typeface="Trebuchet MS"/>
              </a:rPr>
              <a:t> </a:t>
            </a:r>
            <a:r>
              <a:rPr sz="1800" spc="-80" dirty="0">
                <a:latin typeface="Trebuchet MS"/>
                <a:cs typeface="Trebuchet MS"/>
              </a:rPr>
              <a:t>Rowley</a:t>
            </a:r>
            <a:r>
              <a:rPr sz="1800" spc="-155" dirty="0">
                <a:latin typeface="Trebuchet MS"/>
                <a:cs typeface="Trebuchet MS"/>
              </a:rPr>
              <a:t> </a:t>
            </a:r>
            <a:r>
              <a:rPr sz="1800" spc="-80" dirty="0">
                <a:latin typeface="Trebuchet MS"/>
                <a:cs typeface="Trebuchet MS"/>
              </a:rPr>
              <a:t>at</a:t>
            </a:r>
            <a:r>
              <a:rPr sz="1800" spc="-140" dirty="0">
                <a:latin typeface="Trebuchet MS"/>
                <a:cs typeface="Trebuchet MS"/>
              </a:rPr>
              <a:t> al.,</a:t>
            </a:r>
            <a:r>
              <a:rPr sz="1800" spc="-190" dirty="0">
                <a:latin typeface="Trebuchet MS"/>
                <a:cs typeface="Trebuchet MS"/>
              </a:rPr>
              <a:t> </a:t>
            </a:r>
            <a:r>
              <a:rPr sz="1800" spc="-25" dirty="0">
                <a:latin typeface="Trebuchet MS"/>
                <a:cs typeface="Trebuchet MS"/>
              </a:rPr>
              <a:t>PAMI</a:t>
            </a:r>
            <a:r>
              <a:rPr sz="1800" spc="-95" dirty="0">
                <a:latin typeface="Trebuchet MS"/>
                <a:cs typeface="Trebuchet MS"/>
              </a:rPr>
              <a:t> </a:t>
            </a:r>
            <a:r>
              <a:rPr sz="1800" spc="-45" dirty="0">
                <a:latin typeface="Trebuchet MS"/>
                <a:cs typeface="Trebuchet MS"/>
              </a:rPr>
              <a:t>1998</a:t>
            </a:r>
            <a:endParaRPr sz="1800">
              <a:latin typeface="Trebuchet MS"/>
              <a:cs typeface="Trebuchet MS"/>
            </a:endParaRPr>
          </a:p>
        </p:txBody>
      </p:sp>
      <p:sp>
        <p:nvSpPr>
          <p:cNvPr id="4" name="object 4"/>
          <p:cNvSpPr/>
          <p:nvPr/>
        </p:nvSpPr>
        <p:spPr>
          <a:xfrm>
            <a:off x="2298370" y="2647804"/>
            <a:ext cx="7709709" cy="282621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348776" y="1647507"/>
            <a:ext cx="934085" cy="513080"/>
          </a:xfrm>
          <a:prstGeom prst="rect">
            <a:avLst/>
          </a:prstGeom>
        </p:spPr>
        <p:txBody>
          <a:bodyPr vert="horz" wrap="square" lIns="0" tIns="12700" rIns="0" bIns="0" rtlCol="0">
            <a:spAutoFit/>
          </a:bodyPr>
          <a:lstStyle/>
          <a:p>
            <a:pPr marL="12700">
              <a:lnSpc>
                <a:spcPct val="100000"/>
              </a:lnSpc>
              <a:spcBef>
                <a:spcPts val="100"/>
              </a:spcBef>
            </a:pPr>
            <a:r>
              <a:rPr sz="3200" spc="-175" dirty="0">
                <a:latin typeface="Trebuchet MS"/>
                <a:cs typeface="Trebuchet MS"/>
              </a:rPr>
              <a:t>Faces</a:t>
            </a:r>
            <a:endParaRPr sz="3200">
              <a:latin typeface="Trebuchet MS"/>
              <a:cs typeface="Trebuchet MS"/>
            </a:endParaRPr>
          </a:p>
        </p:txBody>
      </p:sp>
      <p:sp>
        <p:nvSpPr>
          <p:cNvPr id="6"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dirty="0" smtClean="0"/>
              <a:t>1998</a:t>
            </a:r>
            <a:endParaRPr lang="cs-CZ" kern="0" dirty="0"/>
          </a:p>
        </p:txBody>
      </p:sp>
    </p:spTree>
    <p:extLst>
      <p:ext uri="{BB962C8B-B14F-4D97-AF65-F5344CB8AC3E}">
        <p14:creationId xmlns:p14="http://schemas.microsoft.com/office/powerpoint/2010/main" val="10414439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15666" y="5920625"/>
            <a:ext cx="6445250" cy="566420"/>
          </a:xfrm>
          <a:prstGeom prst="rect">
            <a:avLst/>
          </a:prstGeom>
        </p:spPr>
        <p:txBody>
          <a:bodyPr vert="horz" wrap="square" lIns="0" tIns="27940" rIns="0" bIns="0" rtlCol="0">
            <a:spAutoFit/>
          </a:bodyPr>
          <a:lstStyle/>
          <a:p>
            <a:pPr marL="12700" marR="5080">
              <a:lnSpc>
                <a:spcPts val="2100"/>
              </a:lnSpc>
              <a:spcBef>
                <a:spcPts val="220"/>
              </a:spcBef>
            </a:pPr>
            <a:r>
              <a:rPr sz="1800" b="1" spc="-90" dirty="0">
                <a:latin typeface="Trebuchet MS"/>
                <a:cs typeface="Trebuchet MS"/>
              </a:rPr>
              <a:t>Rapid</a:t>
            </a:r>
            <a:r>
              <a:rPr sz="1800" b="1" spc="-100" dirty="0">
                <a:latin typeface="Trebuchet MS"/>
                <a:cs typeface="Trebuchet MS"/>
              </a:rPr>
              <a:t> </a:t>
            </a:r>
            <a:r>
              <a:rPr sz="1800" b="1" spc="-110" dirty="0">
                <a:latin typeface="Trebuchet MS"/>
                <a:cs typeface="Trebuchet MS"/>
              </a:rPr>
              <a:t>Object</a:t>
            </a:r>
            <a:r>
              <a:rPr sz="1800" b="1" spc="-265" dirty="0">
                <a:latin typeface="Trebuchet MS"/>
                <a:cs typeface="Trebuchet MS"/>
              </a:rPr>
              <a:t> </a:t>
            </a:r>
            <a:r>
              <a:rPr sz="1800" b="1" spc="-110" dirty="0">
                <a:latin typeface="Trebuchet MS"/>
                <a:cs typeface="Trebuchet MS"/>
              </a:rPr>
              <a:t>Detection</a:t>
            </a:r>
            <a:r>
              <a:rPr sz="1800" b="1" spc="-95" dirty="0">
                <a:latin typeface="Trebuchet MS"/>
                <a:cs typeface="Trebuchet MS"/>
              </a:rPr>
              <a:t> </a:t>
            </a:r>
            <a:r>
              <a:rPr sz="1800" b="1" spc="-85" dirty="0">
                <a:latin typeface="Trebuchet MS"/>
                <a:cs typeface="Trebuchet MS"/>
              </a:rPr>
              <a:t>using</a:t>
            </a:r>
            <a:r>
              <a:rPr sz="1800" b="1" spc="-195" dirty="0">
                <a:latin typeface="Trebuchet MS"/>
                <a:cs typeface="Trebuchet MS"/>
              </a:rPr>
              <a:t> </a:t>
            </a:r>
            <a:r>
              <a:rPr sz="1800" b="1" spc="-75" dirty="0">
                <a:latin typeface="Trebuchet MS"/>
                <a:cs typeface="Trebuchet MS"/>
              </a:rPr>
              <a:t>a</a:t>
            </a:r>
            <a:r>
              <a:rPr sz="1800" b="1" spc="-120" dirty="0">
                <a:latin typeface="Trebuchet MS"/>
                <a:cs typeface="Trebuchet MS"/>
              </a:rPr>
              <a:t> </a:t>
            </a:r>
            <a:r>
              <a:rPr sz="1800" b="1" spc="-75" dirty="0">
                <a:latin typeface="Trebuchet MS"/>
                <a:cs typeface="Trebuchet MS"/>
              </a:rPr>
              <a:t>Boosted</a:t>
            </a:r>
            <a:r>
              <a:rPr sz="1800" b="1" spc="-204" dirty="0">
                <a:latin typeface="Trebuchet MS"/>
                <a:cs typeface="Trebuchet MS"/>
              </a:rPr>
              <a:t> </a:t>
            </a:r>
            <a:r>
              <a:rPr sz="1800" b="1" spc="-90" dirty="0">
                <a:latin typeface="Trebuchet MS"/>
                <a:cs typeface="Trebuchet MS"/>
              </a:rPr>
              <a:t>Cascade</a:t>
            </a:r>
            <a:r>
              <a:rPr sz="1800" b="1" spc="-240" dirty="0">
                <a:latin typeface="Trebuchet MS"/>
                <a:cs typeface="Trebuchet MS"/>
              </a:rPr>
              <a:t> </a:t>
            </a:r>
            <a:r>
              <a:rPr sz="1800" b="1" spc="-60" dirty="0">
                <a:latin typeface="Trebuchet MS"/>
                <a:cs typeface="Trebuchet MS"/>
              </a:rPr>
              <a:t>of</a:t>
            </a:r>
            <a:r>
              <a:rPr sz="1800" b="1" spc="-204" dirty="0">
                <a:latin typeface="Trebuchet MS"/>
                <a:cs typeface="Trebuchet MS"/>
              </a:rPr>
              <a:t> </a:t>
            </a:r>
            <a:r>
              <a:rPr sz="1800" b="1" spc="-90" dirty="0">
                <a:latin typeface="Trebuchet MS"/>
                <a:cs typeface="Trebuchet MS"/>
              </a:rPr>
              <a:t>Simple</a:t>
            </a:r>
            <a:r>
              <a:rPr sz="1800" b="1" spc="-140" dirty="0">
                <a:latin typeface="Trebuchet MS"/>
                <a:cs typeface="Trebuchet MS"/>
              </a:rPr>
              <a:t> Features</a:t>
            </a:r>
            <a:r>
              <a:rPr sz="1800" spc="-140" dirty="0">
                <a:latin typeface="Trebuchet MS"/>
                <a:cs typeface="Trebuchet MS"/>
              </a:rPr>
              <a:t>,  </a:t>
            </a:r>
            <a:r>
              <a:rPr sz="1800" spc="-95" dirty="0">
                <a:latin typeface="Trebuchet MS"/>
                <a:cs typeface="Trebuchet MS"/>
              </a:rPr>
              <a:t>Viola </a:t>
            </a:r>
            <a:r>
              <a:rPr sz="1800" spc="-65" dirty="0">
                <a:latin typeface="Trebuchet MS"/>
                <a:cs typeface="Trebuchet MS"/>
              </a:rPr>
              <a:t>and </a:t>
            </a:r>
            <a:r>
              <a:rPr sz="1800" spc="-125" dirty="0">
                <a:latin typeface="Trebuchet MS"/>
                <a:cs typeface="Trebuchet MS"/>
              </a:rPr>
              <a:t>Jones, </a:t>
            </a:r>
            <a:r>
              <a:rPr sz="1800" spc="-80" dirty="0">
                <a:latin typeface="Trebuchet MS"/>
                <a:cs typeface="Trebuchet MS"/>
              </a:rPr>
              <a:t>CVPR</a:t>
            </a:r>
            <a:r>
              <a:rPr sz="1800" spc="-35" dirty="0">
                <a:latin typeface="Trebuchet MS"/>
                <a:cs typeface="Trebuchet MS"/>
              </a:rPr>
              <a:t> </a:t>
            </a:r>
            <a:r>
              <a:rPr sz="1800" spc="-45" dirty="0">
                <a:latin typeface="Trebuchet MS"/>
                <a:cs typeface="Trebuchet MS"/>
              </a:rPr>
              <a:t>2001</a:t>
            </a:r>
            <a:endParaRPr sz="1800">
              <a:latin typeface="Trebuchet MS"/>
              <a:cs typeface="Trebuchet MS"/>
            </a:endParaRPr>
          </a:p>
        </p:txBody>
      </p:sp>
      <p:sp>
        <p:nvSpPr>
          <p:cNvPr id="4" name="object 4"/>
          <p:cNvSpPr/>
          <p:nvPr/>
        </p:nvSpPr>
        <p:spPr>
          <a:xfrm>
            <a:off x="3530600" y="2374900"/>
            <a:ext cx="4978400" cy="34544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559848" y="1272133"/>
            <a:ext cx="4627245" cy="967105"/>
          </a:xfrm>
          <a:prstGeom prst="rect">
            <a:avLst/>
          </a:prstGeom>
        </p:spPr>
        <p:txBody>
          <a:bodyPr vert="horz" wrap="square" lIns="0" tIns="62865" rIns="0" bIns="0" rtlCol="0">
            <a:spAutoFit/>
          </a:bodyPr>
          <a:lstStyle/>
          <a:p>
            <a:pPr marL="12700">
              <a:lnSpc>
                <a:spcPct val="100000"/>
              </a:lnSpc>
              <a:spcBef>
                <a:spcPts val="495"/>
              </a:spcBef>
            </a:pPr>
            <a:r>
              <a:rPr sz="3200" spc="-140" dirty="0">
                <a:solidFill>
                  <a:srgbClr val="C00000"/>
                </a:solidFill>
                <a:latin typeface="Trebuchet MS"/>
                <a:cs typeface="Trebuchet MS"/>
              </a:rPr>
              <a:t>Sliding </a:t>
            </a:r>
            <a:r>
              <a:rPr sz="3200" spc="-95" dirty="0">
                <a:solidFill>
                  <a:srgbClr val="C00000"/>
                </a:solidFill>
                <a:latin typeface="Trebuchet MS"/>
                <a:cs typeface="Trebuchet MS"/>
              </a:rPr>
              <a:t>window </a:t>
            </a:r>
            <a:r>
              <a:rPr sz="3200" spc="-145" dirty="0">
                <a:solidFill>
                  <a:srgbClr val="C00000"/>
                </a:solidFill>
                <a:latin typeface="Trebuchet MS"/>
                <a:cs typeface="Trebuchet MS"/>
              </a:rPr>
              <a:t>in </a:t>
            </a:r>
            <a:r>
              <a:rPr sz="3200" spc="-175" dirty="0">
                <a:solidFill>
                  <a:srgbClr val="C00000"/>
                </a:solidFill>
                <a:latin typeface="Trebuchet MS"/>
                <a:cs typeface="Trebuchet MS"/>
              </a:rPr>
              <a:t>real</a:t>
            </a:r>
            <a:r>
              <a:rPr sz="3200" spc="-509" dirty="0">
                <a:solidFill>
                  <a:srgbClr val="C00000"/>
                </a:solidFill>
                <a:latin typeface="Trebuchet MS"/>
                <a:cs typeface="Trebuchet MS"/>
              </a:rPr>
              <a:t> </a:t>
            </a:r>
            <a:r>
              <a:rPr sz="3200" spc="-150" dirty="0">
                <a:solidFill>
                  <a:srgbClr val="C00000"/>
                </a:solidFill>
                <a:latin typeface="Trebuchet MS"/>
                <a:cs typeface="Trebuchet MS"/>
              </a:rPr>
              <a:t>time!</a:t>
            </a:r>
            <a:endParaRPr sz="3200">
              <a:latin typeface="Trebuchet MS"/>
              <a:cs typeface="Trebuchet MS"/>
            </a:endParaRPr>
          </a:p>
          <a:p>
            <a:pPr marL="12700">
              <a:lnSpc>
                <a:spcPct val="100000"/>
              </a:lnSpc>
              <a:spcBef>
                <a:spcPts val="295"/>
              </a:spcBef>
            </a:pPr>
            <a:r>
              <a:rPr sz="2400" spc="-60" dirty="0">
                <a:solidFill>
                  <a:srgbClr val="C00000"/>
                </a:solidFill>
                <a:latin typeface="Trebuchet MS"/>
                <a:cs typeface="Trebuchet MS"/>
              </a:rPr>
              <a:t>Boosting </a:t>
            </a:r>
            <a:r>
              <a:rPr sz="2400" spc="-65" dirty="0">
                <a:solidFill>
                  <a:srgbClr val="C00000"/>
                </a:solidFill>
                <a:latin typeface="Trebuchet MS"/>
                <a:cs typeface="Trebuchet MS"/>
              </a:rPr>
              <a:t>+ </a:t>
            </a:r>
            <a:r>
              <a:rPr sz="2400" spc="-130" dirty="0">
                <a:solidFill>
                  <a:srgbClr val="C00000"/>
                </a:solidFill>
                <a:latin typeface="Trebuchet MS"/>
                <a:cs typeface="Trebuchet MS"/>
              </a:rPr>
              <a:t>Cascade </a:t>
            </a:r>
            <a:r>
              <a:rPr sz="2400" spc="-65" dirty="0">
                <a:solidFill>
                  <a:srgbClr val="C00000"/>
                </a:solidFill>
                <a:latin typeface="Trebuchet MS"/>
                <a:cs typeface="Trebuchet MS"/>
              </a:rPr>
              <a:t>=</a:t>
            </a:r>
            <a:r>
              <a:rPr sz="2400" spc="-565" dirty="0">
                <a:solidFill>
                  <a:srgbClr val="C00000"/>
                </a:solidFill>
                <a:latin typeface="Trebuchet MS"/>
                <a:cs typeface="Trebuchet MS"/>
              </a:rPr>
              <a:t> </a:t>
            </a:r>
            <a:r>
              <a:rPr sz="2400" spc="-80" dirty="0">
                <a:solidFill>
                  <a:srgbClr val="C00000"/>
                </a:solidFill>
                <a:latin typeface="Trebuchet MS"/>
                <a:cs typeface="Trebuchet MS"/>
              </a:rPr>
              <a:t>Speed</a:t>
            </a:r>
            <a:endParaRPr sz="2400">
              <a:latin typeface="Trebuchet MS"/>
              <a:cs typeface="Trebuchet MS"/>
            </a:endParaRPr>
          </a:p>
        </p:txBody>
      </p:sp>
      <p:sp>
        <p:nvSpPr>
          <p:cNvPr id="6"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dirty="0" smtClean="0"/>
              <a:t>2001</a:t>
            </a:r>
            <a:endParaRPr lang="cs-CZ" kern="0" dirty="0"/>
          </a:p>
        </p:txBody>
      </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15567614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0814" y="1121107"/>
            <a:ext cx="6590371" cy="293322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94400" y="3492500"/>
            <a:ext cx="6197600" cy="20828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814420" y="335055"/>
            <a:ext cx="1522730" cy="689932"/>
          </a:xfrm>
          <a:prstGeom prst="rect">
            <a:avLst/>
          </a:prstGeom>
        </p:spPr>
        <p:txBody>
          <a:bodyPr vert="horz" wrap="square" lIns="0" tIns="12700" rIns="0" bIns="0" rtlCol="0">
            <a:spAutoFit/>
          </a:bodyPr>
          <a:lstStyle/>
          <a:p>
            <a:pPr marL="12700">
              <a:lnSpc>
                <a:spcPct val="100000"/>
              </a:lnSpc>
              <a:spcBef>
                <a:spcPts val="100"/>
              </a:spcBef>
            </a:pPr>
            <a:r>
              <a:rPr sz="4400" spc="-114" dirty="0" smtClean="0"/>
              <a:t>199</a:t>
            </a:r>
            <a:r>
              <a:rPr sz="4400" spc="-110" dirty="0" smtClean="0"/>
              <a:t>9</a:t>
            </a:r>
            <a:endParaRPr sz="6000" dirty="0"/>
          </a:p>
        </p:txBody>
      </p:sp>
      <p:sp>
        <p:nvSpPr>
          <p:cNvPr id="5" name="object 5"/>
          <p:cNvSpPr txBox="1"/>
          <p:nvPr/>
        </p:nvSpPr>
        <p:spPr>
          <a:xfrm>
            <a:off x="3953319" y="220510"/>
            <a:ext cx="1287145" cy="756920"/>
          </a:xfrm>
          <a:prstGeom prst="rect">
            <a:avLst/>
          </a:prstGeom>
        </p:spPr>
        <p:txBody>
          <a:bodyPr vert="horz" wrap="square" lIns="0" tIns="12700" rIns="0" bIns="0" rtlCol="0">
            <a:spAutoFit/>
          </a:bodyPr>
          <a:lstStyle/>
          <a:p>
            <a:pPr marL="12700">
              <a:lnSpc>
                <a:spcPct val="100000"/>
              </a:lnSpc>
              <a:spcBef>
                <a:spcPts val="100"/>
              </a:spcBef>
            </a:pPr>
            <a:r>
              <a:rPr sz="4800" spc="30" dirty="0">
                <a:latin typeface="Times New Roman"/>
                <a:cs typeface="Times New Roman"/>
              </a:rPr>
              <a:t>S</a:t>
            </a:r>
            <a:r>
              <a:rPr sz="4800" dirty="0">
                <a:latin typeface="Times New Roman"/>
                <a:cs typeface="Times New Roman"/>
              </a:rPr>
              <a:t>I</a:t>
            </a:r>
            <a:r>
              <a:rPr sz="4800" spc="30" dirty="0">
                <a:latin typeface="Times New Roman"/>
                <a:cs typeface="Times New Roman"/>
              </a:rPr>
              <a:t>F</a:t>
            </a:r>
            <a:r>
              <a:rPr sz="4800" dirty="0">
                <a:latin typeface="Times New Roman"/>
                <a:cs typeface="Times New Roman"/>
              </a:rPr>
              <a:t>T</a:t>
            </a:r>
            <a:endParaRPr sz="4800">
              <a:latin typeface="Times New Roman"/>
              <a:cs typeface="Times New Roman"/>
            </a:endParaRPr>
          </a:p>
        </p:txBody>
      </p:sp>
      <p:sp>
        <p:nvSpPr>
          <p:cNvPr id="6" name="object 6"/>
          <p:cNvSpPr txBox="1"/>
          <p:nvPr/>
        </p:nvSpPr>
        <p:spPr>
          <a:xfrm>
            <a:off x="5502719" y="525310"/>
            <a:ext cx="44069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(Scale </a:t>
            </a:r>
            <a:r>
              <a:rPr sz="2400" spc="10" dirty="0">
                <a:latin typeface="Times New Roman"/>
                <a:cs typeface="Times New Roman"/>
              </a:rPr>
              <a:t>Invariant </a:t>
            </a:r>
            <a:r>
              <a:rPr sz="2400" spc="5" dirty="0">
                <a:latin typeface="Times New Roman"/>
                <a:cs typeface="Times New Roman"/>
              </a:rPr>
              <a:t>Feature</a:t>
            </a:r>
            <a:r>
              <a:rPr sz="2400" spc="-370" dirty="0">
                <a:latin typeface="Times New Roman"/>
                <a:cs typeface="Times New Roman"/>
              </a:rPr>
              <a:t> </a:t>
            </a:r>
            <a:r>
              <a:rPr sz="2400" spc="-5" dirty="0">
                <a:latin typeface="Times New Roman"/>
                <a:cs typeface="Times New Roman"/>
              </a:rPr>
              <a:t>Transform)</a:t>
            </a:r>
            <a:endParaRPr sz="2400">
              <a:latin typeface="Times New Roman"/>
              <a:cs typeface="Times New Roman"/>
            </a:endParaRPr>
          </a:p>
        </p:txBody>
      </p:sp>
      <p:sp>
        <p:nvSpPr>
          <p:cNvPr id="7" name="object 7"/>
          <p:cNvSpPr txBox="1"/>
          <p:nvPr/>
        </p:nvSpPr>
        <p:spPr>
          <a:xfrm>
            <a:off x="132220" y="5467137"/>
            <a:ext cx="12062460" cy="1337310"/>
          </a:xfrm>
          <a:prstGeom prst="rect">
            <a:avLst/>
          </a:prstGeom>
        </p:spPr>
        <p:txBody>
          <a:bodyPr vert="horz" wrap="square" lIns="0" tIns="97155" rIns="0" bIns="0" rtlCol="0">
            <a:spAutoFit/>
          </a:bodyPr>
          <a:lstStyle/>
          <a:p>
            <a:pPr marL="12700" marR="5138420">
              <a:lnSpc>
                <a:spcPts val="3170"/>
              </a:lnSpc>
              <a:spcBef>
                <a:spcPts val="765"/>
              </a:spcBef>
            </a:pPr>
            <a:r>
              <a:rPr sz="3200" spc="10" dirty="0">
                <a:solidFill>
                  <a:srgbClr val="C00000"/>
                </a:solidFill>
                <a:latin typeface="Trebuchet MS"/>
                <a:cs typeface="Trebuchet MS"/>
              </a:rPr>
              <a:t>No</a:t>
            </a:r>
            <a:r>
              <a:rPr sz="3200" spc="-254" dirty="0">
                <a:solidFill>
                  <a:srgbClr val="C00000"/>
                </a:solidFill>
                <a:latin typeface="Trebuchet MS"/>
                <a:cs typeface="Trebuchet MS"/>
              </a:rPr>
              <a:t> </a:t>
            </a:r>
            <a:r>
              <a:rPr sz="3200" spc="-100" dirty="0">
                <a:solidFill>
                  <a:srgbClr val="C00000"/>
                </a:solidFill>
                <a:latin typeface="Trebuchet MS"/>
                <a:cs typeface="Trebuchet MS"/>
              </a:rPr>
              <a:t>more</a:t>
            </a:r>
            <a:r>
              <a:rPr sz="3200" spc="-355" dirty="0">
                <a:solidFill>
                  <a:srgbClr val="C00000"/>
                </a:solidFill>
                <a:latin typeface="Trebuchet MS"/>
                <a:cs typeface="Trebuchet MS"/>
              </a:rPr>
              <a:t> </a:t>
            </a:r>
            <a:r>
              <a:rPr sz="3200" spc="-135" dirty="0">
                <a:solidFill>
                  <a:srgbClr val="C00000"/>
                </a:solidFill>
                <a:latin typeface="Trebuchet MS"/>
                <a:cs typeface="Trebuchet MS"/>
              </a:rPr>
              <a:t>sliding</a:t>
            </a:r>
            <a:r>
              <a:rPr sz="3200" spc="-175" dirty="0">
                <a:solidFill>
                  <a:srgbClr val="C00000"/>
                </a:solidFill>
                <a:latin typeface="Trebuchet MS"/>
                <a:cs typeface="Trebuchet MS"/>
              </a:rPr>
              <a:t> </a:t>
            </a:r>
            <a:r>
              <a:rPr sz="3200" spc="-85" dirty="0">
                <a:solidFill>
                  <a:srgbClr val="C00000"/>
                </a:solidFill>
                <a:latin typeface="Trebuchet MS"/>
                <a:cs typeface="Trebuchet MS"/>
              </a:rPr>
              <a:t>windows</a:t>
            </a:r>
            <a:r>
              <a:rPr sz="3200" spc="-315" dirty="0">
                <a:solidFill>
                  <a:srgbClr val="C00000"/>
                </a:solidFill>
                <a:latin typeface="Trebuchet MS"/>
                <a:cs typeface="Trebuchet MS"/>
              </a:rPr>
              <a:t> </a:t>
            </a:r>
            <a:r>
              <a:rPr sz="3200" spc="-145" dirty="0">
                <a:solidFill>
                  <a:srgbClr val="C00000"/>
                </a:solidFill>
                <a:latin typeface="Trebuchet MS"/>
                <a:cs typeface="Trebuchet MS"/>
              </a:rPr>
              <a:t>(interest</a:t>
            </a:r>
            <a:r>
              <a:rPr sz="3200" spc="-440" dirty="0">
                <a:solidFill>
                  <a:srgbClr val="C00000"/>
                </a:solidFill>
                <a:latin typeface="Trebuchet MS"/>
                <a:cs typeface="Trebuchet MS"/>
              </a:rPr>
              <a:t> </a:t>
            </a:r>
            <a:r>
              <a:rPr sz="3200" spc="-110" dirty="0">
                <a:solidFill>
                  <a:srgbClr val="C00000"/>
                </a:solidFill>
                <a:latin typeface="Trebuchet MS"/>
                <a:cs typeface="Trebuchet MS"/>
              </a:rPr>
              <a:t>points)  </a:t>
            </a:r>
            <a:r>
              <a:rPr sz="3200" spc="-150" dirty="0">
                <a:solidFill>
                  <a:srgbClr val="C00000"/>
                </a:solidFill>
                <a:latin typeface="Trebuchet MS"/>
                <a:cs typeface="Trebuchet MS"/>
              </a:rPr>
              <a:t>Better</a:t>
            </a:r>
            <a:r>
              <a:rPr sz="3200" spc="-385" dirty="0">
                <a:solidFill>
                  <a:srgbClr val="C00000"/>
                </a:solidFill>
                <a:latin typeface="Trebuchet MS"/>
                <a:cs typeface="Trebuchet MS"/>
              </a:rPr>
              <a:t> </a:t>
            </a:r>
            <a:r>
              <a:rPr sz="3200" spc="-150" dirty="0">
                <a:solidFill>
                  <a:srgbClr val="C00000"/>
                </a:solidFill>
                <a:latin typeface="Trebuchet MS"/>
                <a:cs typeface="Trebuchet MS"/>
              </a:rPr>
              <a:t>features</a:t>
            </a:r>
            <a:r>
              <a:rPr sz="3200" spc="-325" dirty="0">
                <a:solidFill>
                  <a:srgbClr val="C00000"/>
                </a:solidFill>
                <a:latin typeface="Trebuchet MS"/>
                <a:cs typeface="Trebuchet MS"/>
              </a:rPr>
              <a:t> </a:t>
            </a:r>
            <a:r>
              <a:rPr sz="3200" spc="-100" dirty="0">
                <a:solidFill>
                  <a:srgbClr val="C00000"/>
                </a:solidFill>
                <a:latin typeface="Trebuchet MS"/>
                <a:cs typeface="Trebuchet MS"/>
              </a:rPr>
              <a:t>(use</a:t>
            </a:r>
            <a:r>
              <a:rPr sz="3200" spc="-360" dirty="0">
                <a:solidFill>
                  <a:srgbClr val="C00000"/>
                </a:solidFill>
                <a:latin typeface="Trebuchet MS"/>
                <a:cs typeface="Trebuchet MS"/>
              </a:rPr>
              <a:t> </a:t>
            </a:r>
            <a:r>
              <a:rPr sz="3200" spc="-95" dirty="0">
                <a:solidFill>
                  <a:srgbClr val="C00000"/>
                </a:solidFill>
                <a:latin typeface="Trebuchet MS"/>
                <a:cs typeface="Trebuchet MS"/>
              </a:rPr>
              <a:t>more</a:t>
            </a:r>
            <a:r>
              <a:rPr sz="3200" spc="-260" dirty="0">
                <a:solidFill>
                  <a:srgbClr val="C00000"/>
                </a:solidFill>
                <a:latin typeface="Trebuchet MS"/>
                <a:cs typeface="Trebuchet MS"/>
              </a:rPr>
              <a:t> </a:t>
            </a:r>
            <a:r>
              <a:rPr sz="3200" spc="-120" dirty="0">
                <a:solidFill>
                  <a:srgbClr val="C00000"/>
                </a:solidFill>
                <a:latin typeface="Trebuchet MS"/>
                <a:cs typeface="Trebuchet MS"/>
              </a:rPr>
              <a:t>computation)</a:t>
            </a:r>
            <a:endParaRPr sz="3200">
              <a:latin typeface="Trebuchet MS"/>
              <a:cs typeface="Trebuchet MS"/>
            </a:endParaRPr>
          </a:p>
          <a:p>
            <a:pPr marL="5184140">
              <a:lnSpc>
                <a:spcPct val="100000"/>
              </a:lnSpc>
              <a:spcBef>
                <a:spcPts val="1160"/>
              </a:spcBef>
            </a:pPr>
            <a:r>
              <a:rPr sz="1800" b="1" spc="-110" dirty="0">
                <a:latin typeface="Trebuchet MS"/>
                <a:cs typeface="Trebuchet MS"/>
              </a:rPr>
              <a:t>Object</a:t>
            </a:r>
            <a:r>
              <a:rPr sz="1800" b="1" spc="-265" dirty="0">
                <a:latin typeface="Trebuchet MS"/>
                <a:cs typeface="Trebuchet MS"/>
              </a:rPr>
              <a:t> </a:t>
            </a:r>
            <a:r>
              <a:rPr sz="1800" b="1" spc="-90" dirty="0">
                <a:latin typeface="Trebuchet MS"/>
                <a:cs typeface="Trebuchet MS"/>
              </a:rPr>
              <a:t>Recognition</a:t>
            </a:r>
            <a:r>
              <a:rPr sz="1800" b="1" spc="-200" dirty="0">
                <a:latin typeface="Trebuchet MS"/>
                <a:cs typeface="Trebuchet MS"/>
              </a:rPr>
              <a:t> </a:t>
            </a:r>
            <a:r>
              <a:rPr sz="1800" b="1" spc="-85" dirty="0">
                <a:latin typeface="Trebuchet MS"/>
                <a:cs typeface="Trebuchet MS"/>
              </a:rPr>
              <a:t>from</a:t>
            </a:r>
            <a:r>
              <a:rPr sz="1800" b="1" spc="-200" dirty="0">
                <a:latin typeface="Trebuchet MS"/>
                <a:cs typeface="Trebuchet MS"/>
              </a:rPr>
              <a:t> </a:t>
            </a:r>
            <a:r>
              <a:rPr sz="1800" b="1" spc="-100" dirty="0">
                <a:latin typeface="Trebuchet MS"/>
                <a:cs typeface="Trebuchet MS"/>
              </a:rPr>
              <a:t>Local</a:t>
            </a:r>
            <a:r>
              <a:rPr sz="1800" b="1" spc="-280" dirty="0">
                <a:latin typeface="Trebuchet MS"/>
                <a:cs typeface="Trebuchet MS"/>
              </a:rPr>
              <a:t> </a:t>
            </a:r>
            <a:r>
              <a:rPr sz="1800" b="1" spc="-155" dirty="0">
                <a:latin typeface="Trebuchet MS"/>
                <a:cs typeface="Trebuchet MS"/>
              </a:rPr>
              <a:t>Scale-­‐Invariant</a:t>
            </a:r>
            <a:r>
              <a:rPr sz="1800" b="1" spc="-265" dirty="0">
                <a:latin typeface="Trebuchet MS"/>
                <a:cs typeface="Trebuchet MS"/>
              </a:rPr>
              <a:t> </a:t>
            </a:r>
            <a:r>
              <a:rPr sz="1800" b="1" spc="-140" dirty="0">
                <a:latin typeface="Trebuchet MS"/>
                <a:cs typeface="Trebuchet MS"/>
              </a:rPr>
              <a:t>Features</a:t>
            </a:r>
            <a:r>
              <a:rPr sz="1800" spc="-140" dirty="0">
                <a:latin typeface="Trebuchet MS"/>
                <a:cs typeface="Trebuchet MS"/>
              </a:rPr>
              <a:t>,</a:t>
            </a:r>
            <a:r>
              <a:rPr sz="1800" spc="-285" dirty="0">
                <a:latin typeface="Trebuchet MS"/>
                <a:cs typeface="Trebuchet MS"/>
              </a:rPr>
              <a:t> </a:t>
            </a:r>
            <a:r>
              <a:rPr sz="1800" spc="-105" dirty="0">
                <a:latin typeface="Trebuchet MS"/>
                <a:cs typeface="Trebuchet MS"/>
              </a:rPr>
              <a:t>Lowe,</a:t>
            </a:r>
            <a:r>
              <a:rPr sz="1800" spc="-185" dirty="0">
                <a:latin typeface="Trebuchet MS"/>
                <a:cs typeface="Trebuchet MS"/>
              </a:rPr>
              <a:t> </a:t>
            </a:r>
            <a:r>
              <a:rPr sz="1800" spc="-55" dirty="0">
                <a:latin typeface="Trebuchet MS"/>
                <a:cs typeface="Trebuchet MS"/>
              </a:rPr>
              <a:t>ICCV</a:t>
            </a:r>
            <a:r>
              <a:rPr sz="1800" spc="-265" dirty="0">
                <a:latin typeface="Trebuchet MS"/>
                <a:cs typeface="Trebuchet MS"/>
              </a:rPr>
              <a:t> </a:t>
            </a:r>
            <a:r>
              <a:rPr sz="1800" spc="-80" dirty="0">
                <a:latin typeface="Trebuchet MS"/>
                <a:cs typeface="Trebuchet MS"/>
              </a:rPr>
              <a:t>1999.</a:t>
            </a:r>
            <a:endParaRPr sz="1800">
              <a:latin typeface="Trebuchet MS"/>
              <a:cs typeface="Trebuchet MS"/>
            </a:endParaRPr>
          </a:p>
        </p:txBody>
      </p:sp>
    </p:spTree>
    <p:extLst>
      <p:ext uri="{BB962C8B-B14F-4D97-AF65-F5344CB8AC3E}">
        <p14:creationId xmlns:p14="http://schemas.microsoft.com/office/powerpoint/2010/main" val="21124648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1447800"/>
            <a:ext cx="11331526" cy="45466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59394" y="6404914"/>
            <a:ext cx="1510665"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a:cs typeface="Arial"/>
              </a:rPr>
              <a:t>[SIFT: </a:t>
            </a:r>
            <a:r>
              <a:rPr sz="1400" spc="5" dirty="0">
                <a:latin typeface="Arial"/>
                <a:cs typeface="Arial"/>
              </a:rPr>
              <a:t>Lowe,</a:t>
            </a:r>
            <a:r>
              <a:rPr sz="1400" spc="-185" dirty="0">
                <a:latin typeface="Arial"/>
                <a:cs typeface="Arial"/>
              </a:rPr>
              <a:t> </a:t>
            </a:r>
            <a:r>
              <a:rPr sz="1400" spc="15" dirty="0">
                <a:latin typeface="Arial"/>
                <a:cs typeface="Arial"/>
              </a:rPr>
              <a:t>2004]</a:t>
            </a:r>
            <a:endParaRPr sz="1400">
              <a:latin typeface="Arial"/>
              <a:cs typeface="Arial"/>
            </a:endParaRPr>
          </a:p>
        </p:txBody>
      </p:sp>
      <p:sp>
        <p:nvSpPr>
          <p:cNvPr id="4" name="object 4"/>
          <p:cNvSpPr txBox="1">
            <a:spLocks noGrp="1"/>
          </p:cNvSpPr>
          <p:nvPr>
            <p:ph type="title"/>
          </p:nvPr>
        </p:nvSpPr>
        <p:spPr>
          <a:xfrm>
            <a:off x="4495800" y="228600"/>
            <a:ext cx="3183890" cy="695960"/>
          </a:xfrm>
          <a:prstGeom prst="rect">
            <a:avLst/>
          </a:prstGeom>
        </p:spPr>
        <p:txBody>
          <a:bodyPr vert="horz" wrap="square" lIns="0" tIns="12700" rIns="0" bIns="0" rtlCol="0">
            <a:spAutoFit/>
          </a:bodyPr>
          <a:lstStyle/>
          <a:p>
            <a:pPr marL="12700">
              <a:lnSpc>
                <a:spcPct val="100000"/>
              </a:lnSpc>
              <a:spcBef>
                <a:spcPts val="100"/>
              </a:spcBef>
            </a:pPr>
            <a:r>
              <a:rPr sz="4400" spc="-245" dirty="0"/>
              <a:t>SIFT</a:t>
            </a:r>
            <a:r>
              <a:rPr sz="4400" spc="-434" dirty="0"/>
              <a:t> </a:t>
            </a:r>
            <a:r>
              <a:rPr sz="4400" spc="-125" dirty="0"/>
              <a:t>Matching</a:t>
            </a:r>
            <a:endParaRPr sz="4400"/>
          </a:p>
        </p:txBody>
      </p:sp>
    </p:spTree>
    <p:extLst>
      <p:ext uri="{BB962C8B-B14F-4D97-AF65-F5344CB8AC3E}">
        <p14:creationId xmlns:p14="http://schemas.microsoft.com/office/powerpoint/2010/main" val="19968128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800" y="1143000"/>
            <a:ext cx="7340600" cy="550808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98841" y="342988"/>
            <a:ext cx="3276600" cy="695960"/>
          </a:xfrm>
          <a:prstGeom prst="rect">
            <a:avLst/>
          </a:prstGeom>
        </p:spPr>
        <p:txBody>
          <a:bodyPr vert="horz" wrap="square" lIns="0" tIns="12700" rIns="0" bIns="0" rtlCol="0">
            <a:spAutoFit/>
          </a:bodyPr>
          <a:lstStyle/>
          <a:p>
            <a:pPr marL="12700">
              <a:lnSpc>
                <a:spcPct val="100000"/>
              </a:lnSpc>
              <a:spcBef>
                <a:spcPts val="100"/>
              </a:spcBef>
            </a:pPr>
            <a:r>
              <a:rPr sz="4400" spc="-225" dirty="0"/>
              <a:t>Interest</a:t>
            </a:r>
            <a:r>
              <a:rPr sz="4400" spc="-434" dirty="0"/>
              <a:t> </a:t>
            </a:r>
            <a:r>
              <a:rPr sz="4400" spc="-170" dirty="0"/>
              <a:t>points</a:t>
            </a:r>
            <a:endParaRPr sz="4400"/>
          </a:p>
        </p:txBody>
      </p:sp>
    </p:spTree>
    <p:extLst>
      <p:ext uri="{BB962C8B-B14F-4D97-AF65-F5344CB8AC3E}">
        <p14:creationId xmlns:p14="http://schemas.microsoft.com/office/powerpoint/2010/main" val="17131494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6831" y="222872"/>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2003</a:t>
            </a:r>
            <a:endParaRPr sz="4400"/>
          </a:p>
        </p:txBody>
      </p:sp>
      <p:sp>
        <p:nvSpPr>
          <p:cNvPr id="3" name="object 3"/>
          <p:cNvSpPr txBox="1"/>
          <p:nvPr/>
        </p:nvSpPr>
        <p:spPr>
          <a:xfrm>
            <a:off x="3765757" y="321284"/>
            <a:ext cx="5181600"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Times New Roman"/>
                <a:cs typeface="Times New Roman"/>
              </a:rPr>
              <a:t>Constellation model</a:t>
            </a:r>
            <a:r>
              <a:rPr sz="3600" spc="-50" dirty="0">
                <a:latin typeface="Times New Roman"/>
                <a:cs typeface="Times New Roman"/>
              </a:rPr>
              <a:t> </a:t>
            </a:r>
            <a:r>
              <a:rPr sz="3600" dirty="0">
                <a:latin typeface="Times New Roman"/>
                <a:cs typeface="Times New Roman"/>
              </a:rPr>
              <a:t>(redux)</a:t>
            </a:r>
            <a:endParaRPr sz="3600">
              <a:latin typeface="Times New Roman"/>
              <a:cs typeface="Times New Roman"/>
            </a:endParaRPr>
          </a:p>
        </p:txBody>
      </p:sp>
      <p:sp>
        <p:nvSpPr>
          <p:cNvPr id="4" name="object 4"/>
          <p:cNvSpPr/>
          <p:nvPr/>
        </p:nvSpPr>
        <p:spPr>
          <a:xfrm>
            <a:off x="2000153" y="3126257"/>
            <a:ext cx="3531208" cy="172531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673625" y="2220837"/>
            <a:ext cx="4515048" cy="265569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029200" y="4191000"/>
            <a:ext cx="4622800" cy="1016000"/>
          </a:xfrm>
          <a:custGeom>
            <a:avLst/>
            <a:gdLst/>
            <a:ahLst/>
            <a:cxnLst/>
            <a:rect l="l" t="t" r="r" b="b"/>
            <a:pathLst>
              <a:path w="4622800" h="1016000">
                <a:moveTo>
                  <a:pt x="0" y="116221"/>
                </a:moveTo>
                <a:lnTo>
                  <a:pt x="48864" y="141269"/>
                </a:lnTo>
                <a:lnTo>
                  <a:pt x="97723" y="166301"/>
                </a:lnTo>
                <a:lnTo>
                  <a:pt x="146574" y="191298"/>
                </a:lnTo>
                <a:lnTo>
                  <a:pt x="195411" y="216243"/>
                </a:lnTo>
                <a:lnTo>
                  <a:pt x="244230" y="241119"/>
                </a:lnTo>
                <a:lnTo>
                  <a:pt x="293026" y="265909"/>
                </a:lnTo>
                <a:lnTo>
                  <a:pt x="341795" y="290595"/>
                </a:lnTo>
                <a:lnTo>
                  <a:pt x="390532" y="315160"/>
                </a:lnTo>
                <a:lnTo>
                  <a:pt x="439234" y="339588"/>
                </a:lnTo>
                <a:lnTo>
                  <a:pt x="487894" y="363860"/>
                </a:lnTo>
                <a:lnTo>
                  <a:pt x="536510" y="387959"/>
                </a:lnTo>
                <a:lnTo>
                  <a:pt x="585075" y="411869"/>
                </a:lnTo>
                <a:lnTo>
                  <a:pt x="633587" y="435571"/>
                </a:lnTo>
                <a:lnTo>
                  <a:pt x="682039" y="459049"/>
                </a:lnTo>
                <a:lnTo>
                  <a:pt x="730429" y="482285"/>
                </a:lnTo>
                <a:lnTo>
                  <a:pt x="778750" y="505262"/>
                </a:lnTo>
                <a:lnTo>
                  <a:pt x="826999" y="527964"/>
                </a:lnTo>
                <a:lnTo>
                  <a:pt x="875172" y="550371"/>
                </a:lnTo>
                <a:lnTo>
                  <a:pt x="923262" y="572468"/>
                </a:lnTo>
                <a:lnTo>
                  <a:pt x="971267" y="594237"/>
                </a:lnTo>
                <a:lnTo>
                  <a:pt x="1019182" y="615661"/>
                </a:lnTo>
                <a:lnTo>
                  <a:pt x="1067001" y="636722"/>
                </a:lnTo>
                <a:lnTo>
                  <a:pt x="1114722" y="657404"/>
                </a:lnTo>
                <a:lnTo>
                  <a:pt x="1162338" y="677689"/>
                </a:lnTo>
                <a:lnTo>
                  <a:pt x="1209845" y="697559"/>
                </a:lnTo>
                <a:lnTo>
                  <a:pt x="1257240" y="716998"/>
                </a:lnTo>
                <a:lnTo>
                  <a:pt x="1304517" y="735988"/>
                </a:lnTo>
                <a:lnTo>
                  <a:pt x="1351672" y="754511"/>
                </a:lnTo>
                <a:lnTo>
                  <a:pt x="1398700" y="772552"/>
                </a:lnTo>
                <a:lnTo>
                  <a:pt x="1445597" y="790092"/>
                </a:lnTo>
                <a:lnTo>
                  <a:pt x="1492358" y="807114"/>
                </a:lnTo>
                <a:lnTo>
                  <a:pt x="1538980" y="823601"/>
                </a:lnTo>
                <a:lnTo>
                  <a:pt x="1585456" y="839536"/>
                </a:lnTo>
                <a:lnTo>
                  <a:pt x="1631784" y="854901"/>
                </a:lnTo>
                <a:lnTo>
                  <a:pt x="1677957" y="869679"/>
                </a:lnTo>
                <a:lnTo>
                  <a:pt x="1723973" y="883853"/>
                </a:lnTo>
                <a:lnTo>
                  <a:pt x="1769825" y="897405"/>
                </a:lnTo>
                <a:lnTo>
                  <a:pt x="1815511" y="910319"/>
                </a:lnTo>
                <a:lnTo>
                  <a:pt x="1861024" y="922577"/>
                </a:lnTo>
                <a:lnTo>
                  <a:pt x="1906361" y="934162"/>
                </a:lnTo>
                <a:lnTo>
                  <a:pt x="1951517" y="945056"/>
                </a:lnTo>
                <a:lnTo>
                  <a:pt x="1996488" y="955242"/>
                </a:lnTo>
                <a:lnTo>
                  <a:pt x="2041269" y="964704"/>
                </a:lnTo>
                <a:lnTo>
                  <a:pt x="2085856" y="973423"/>
                </a:lnTo>
                <a:lnTo>
                  <a:pt x="2130243" y="981383"/>
                </a:lnTo>
                <a:lnTo>
                  <a:pt x="2174427" y="988566"/>
                </a:lnTo>
                <a:lnTo>
                  <a:pt x="2218403" y="994955"/>
                </a:lnTo>
                <a:lnTo>
                  <a:pt x="2262167" y="1000533"/>
                </a:lnTo>
                <a:lnTo>
                  <a:pt x="2305713" y="1005282"/>
                </a:lnTo>
                <a:lnTo>
                  <a:pt x="2349038" y="1009185"/>
                </a:lnTo>
                <a:lnTo>
                  <a:pt x="2392137" y="1012225"/>
                </a:lnTo>
                <a:lnTo>
                  <a:pt x="2435005" y="1014385"/>
                </a:lnTo>
                <a:lnTo>
                  <a:pt x="2477638" y="1015647"/>
                </a:lnTo>
                <a:lnTo>
                  <a:pt x="2520032" y="1015995"/>
                </a:lnTo>
                <a:lnTo>
                  <a:pt x="2562181" y="1015410"/>
                </a:lnTo>
                <a:lnTo>
                  <a:pt x="2611191" y="1013528"/>
                </a:lnTo>
                <a:lnTo>
                  <a:pt x="2659867" y="1010374"/>
                </a:lnTo>
                <a:lnTo>
                  <a:pt x="2708218" y="1005975"/>
                </a:lnTo>
                <a:lnTo>
                  <a:pt x="2756249" y="1000358"/>
                </a:lnTo>
                <a:lnTo>
                  <a:pt x="2803969" y="993553"/>
                </a:lnTo>
                <a:lnTo>
                  <a:pt x="2851385" y="985585"/>
                </a:lnTo>
                <a:lnTo>
                  <a:pt x="2898503" y="976484"/>
                </a:lnTo>
                <a:lnTo>
                  <a:pt x="2945332" y="966276"/>
                </a:lnTo>
                <a:lnTo>
                  <a:pt x="2991878" y="954989"/>
                </a:lnTo>
                <a:lnTo>
                  <a:pt x="3038148" y="942651"/>
                </a:lnTo>
                <a:lnTo>
                  <a:pt x="3084151" y="929290"/>
                </a:lnTo>
                <a:lnTo>
                  <a:pt x="3129892" y="914932"/>
                </a:lnTo>
                <a:lnTo>
                  <a:pt x="3175380" y="899607"/>
                </a:lnTo>
                <a:lnTo>
                  <a:pt x="3220622" y="883341"/>
                </a:lnTo>
                <a:lnTo>
                  <a:pt x="3265624" y="866162"/>
                </a:lnTo>
                <a:lnTo>
                  <a:pt x="3310394" y="848099"/>
                </a:lnTo>
                <a:lnTo>
                  <a:pt x="3354940" y="829177"/>
                </a:lnTo>
                <a:lnTo>
                  <a:pt x="3399269" y="809426"/>
                </a:lnTo>
                <a:lnTo>
                  <a:pt x="3443387" y="788873"/>
                </a:lnTo>
                <a:lnTo>
                  <a:pt x="3487302" y="767545"/>
                </a:lnTo>
                <a:lnTo>
                  <a:pt x="3531022" y="745470"/>
                </a:lnTo>
                <a:lnTo>
                  <a:pt x="3574553" y="722676"/>
                </a:lnTo>
                <a:lnTo>
                  <a:pt x="3617903" y="699191"/>
                </a:lnTo>
                <a:lnTo>
                  <a:pt x="3661080" y="675041"/>
                </a:lnTo>
                <a:lnTo>
                  <a:pt x="3704089" y="650256"/>
                </a:lnTo>
                <a:lnTo>
                  <a:pt x="3746939" y="624862"/>
                </a:lnTo>
                <a:lnTo>
                  <a:pt x="3789637" y="598887"/>
                </a:lnTo>
                <a:lnTo>
                  <a:pt x="3832190" y="572358"/>
                </a:lnTo>
                <a:lnTo>
                  <a:pt x="3874606" y="545305"/>
                </a:lnTo>
                <a:lnTo>
                  <a:pt x="3916891" y="517753"/>
                </a:lnTo>
                <a:lnTo>
                  <a:pt x="3959052" y="489731"/>
                </a:lnTo>
                <a:lnTo>
                  <a:pt x="4001098" y="461267"/>
                </a:lnTo>
                <a:lnTo>
                  <a:pt x="4043035" y="432387"/>
                </a:lnTo>
                <a:lnTo>
                  <a:pt x="4084871" y="403120"/>
                </a:lnTo>
                <a:lnTo>
                  <a:pt x="4126613" y="373494"/>
                </a:lnTo>
                <a:lnTo>
                  <a:pt x="4168267" y="343536"/>
                </a:lnTo>
                <a:lnTo>
                  <a:pt x="4209842" y="313274"/>
                </a:lnTo>
                <a:lnTo>
                  <a:pt x="4251345" y="282734"/>
                </a:lnTo>
                <a:lnTo>
                  <a:pt x="4292782" y="251946"/>
                </a:lnTo>
                <a:lnTo>
                  <a:pt x="4334161" y="220937"/>
                </a:lnTo>
                <a:lnTo>
                  <a:pt x="4375490" y="189734"/>
                </a:lnTo>
                <a:lnTo>
                  <a:pt x="4416775" y="158365"/>
                </a:lnTo>
                <a:lnTo>
                  <a:pt x="4458024" y="126858"/>
                </a:lnTo>
                <a:lnTo>
                  <a:pt x="4499244" y="95240"/>
                </a:lnTo>
                <a:lnTo>
                  <a:pt x="4540442" y="63539"/>
                </a:lnTo>
                <a:lnTo>
                  <a:pt x="4581626" y="31783"/>
                </a:lnTo>
                <a:lnTo>
                  <a:pt x="4622802" y="0"/>
                </a:lnTo>
              </a:path>
            </a:pathLst>
          </a:custGeom>
          <a:ln w="25400">
            <a:solidFill>
              <a:srgbClr val="C00000"/>
            </a:solidFill>
          </a:ln>
        </p:spPr>
        <p:txBody>
          <a:bodyPr wrap="square" lIns="0" tIns="0" rIns="0" bIns="0" rtlCol="0"/>
          <a:lstStyle/>
          <a:p>
            <a:endParaRPr/>
          </a:p>
        </p:txBody>
      </p:sp>
      <p:sp>
        <p:nvSpPr>
          <p:cNvPr id="7" name="object 7"/>
          <p:cNvSpPr/>
          <p:nvPr/>
        </p:nvSpPr>
        <p:spPr>
          <a:xfrm>
            <a:off x="2578100" y="4267200"/>
            <a:ext cx="4076700" cy="952500"/>
          </a:xfrm>
          <a:custGeom>
            <a:avLst/>
            <a:gdLst/>
            <a:ahLst/>
            <a:cxnLst/>
            <a:rect l="l" t="t" r="r" b="b"/>
            <a:pathLst>
              <a:path w="4076700" h="952500">
                <a:moveTo>
                  <a:pt x="0" y="0"/>
                </a:moveTo>
                <a:lnTo>
                  <a:pt x="46345" y="29697"/>
                </a:lnTo>
                <a:lnTo>
                  <a:pt x="92687" y="59370"/>
                </a:lnTo>
                <a:lnTo>
                  <a:pt x="139023" y="88991"/>
                </a:lnTo>
                <a:lnTo>
                  <a:pt x="185348" y="118535"/>
                </a:lnTo>
                <a:lnTo>
                  <a:pt x="231660" y="147976"/>
                </a:lnTo>
                <a:lnTo>
                  <a:pt x="277956" y="177289"/>
                </a:lnTo>
                <a:lnTo>
                  <a:pt x="324231" y="206448"/>
                </a:lnTo>
                <a:lnTo>
                  <a:pt x="370482" y="235427"/>
                </a:lnTo>
                <a:lnTo>
                  <a:pt x="416706" y="264201"/>
                </a:lnTo>
                <a:lnTo>
                  <a:pt x="462900" y="292743"/>
                </a:lnTo>
                <a:lnTo>
                  <a:pt x="509061" y="321029"/>
                </a:lnTo>
                <a:lnTo>
                  <a:pt x="555184" y="349033"/>
                </a:lnTo>
                <a:lnTo>
                  <a:pt x="601267" y="376728"/>
                </a:lnTo>
                <a:lnTo>
                  <a:pt x="647306" y="404090"/>
                </a:lnTo>
                <a:lnTo>
                  <a:pt x="693298" y="431092"/>
                </a:lnTo>
                <a:lnTo>
                  <a:pt x="739240" y="457709"/>
                </a:lnTo>
                <a:lnTo>
                  <a:pt x="785127" y="483916"/>
                </a:lnTo>
                <a:lnTo>
                  <a:pt x="830958" y="509686"/>
                </a:lnTo>
                <a:lnTo>
                  <a:pt x="876727" y="534993"/>
                </a:lnTo>
                <a:lnTo>
                  <a:pt x="922433" y="559813"/>
                </a:lnTo>
                <a:lnTo>
                  <a:pt x="968071" y="584120"/>
                </a:lnTo>
                <a:lnTo>
                  <a:pt x="1013639" y="607887"/>
                </a:lnTo>
                <a:lnTo>
                  <a:pt x="1059133" y="631090"/>
                </a:lnTo>
                <a:lnTo>
                  <a:pt x="1104549" y="653702"/>
                </a:lnTo>
                <a:lnTo>
                  <a:pt x="1149884" y="675698"/>
                </a:lnTo>
                <a:lnTo>
                  <a:pt x="1195135" y="697052"/>
                </a:lnTo>
                <a:lnTo>
                  <a:pt x="1240298" y="717739"/>
                </a:lnTo>
                <a:lnTo>
                  <a:pt x="1285370" y="737732"/>
                </a:lnTo>
                <a:lnTo>
                  <a:pt x="1330348" y="757007"/>
                </a:lnTo>
                <a:lnTo>
                  <a:pt x="1375229" y="775537"/>
                </a:lnTo>
                <a:lnTo>
                  <a:pt x="1420008" y="793296"/>
                </a:lnTo>
                <a:lnTo>
                  <a:pt x="1464683" y="810260"/>
                </a:lnTo>
                <a:lnTo>
                  <a:pt x="1509250" y="826403"/>
                </a:lnTo>
                <a:lnTo>
                  <a:pt x="1553706" y="841698"/>
                </a:lnTo>
                <a:lnTo>
                  <a:pt x="1598048" y="856120"/>
                </a:lnTo>
                <a:lnTo>
                  <a:pt x="1642271" y="869644"/>
                </a:lnTo>
                <a:lnTo>
                  <a:pt x="1686373" y="882243"/>
                </a:lnTo>
                <a:lnTo>
                  <a:pt x="1730351" y="893893"/>
                </a:lnTo>
                <a:lnTo>
                  <a:pt x="1774201" y="904567"/>
                </a:lnTo>
                <a:lnTo>
                  <a:pt x="1817919" y="914239"/>
                </a:lnTo>
                <a:lnTo>
                  <a:pt x="1861502" y="922885"/>
                </a:lnTo>
                <a:lnTo>
                  <a:pt x="1904948" y="930478"/>
                </a:lnTo>
                <a:lnTo>
                  <a:pt x="1948251" y="936993"/>
                </a:lnTo>
                <a:lnTo>
                  <a:pt x="1991411" y="942404"/>
                </a:lnTo>
                <a:lnTo>
                  <a:pt x="2034421" y="946685"/>
                </a:lnTo>
                <a:lnTo>
                  <a:pt x="2077281" y="949811"/>
                </a:lnTo>
                <a:lnTo>
                  <a:pt x="2119985" y="951756"/>
                </a:lnTo>
                <a:lnTo>
                  <a:pt x="2162531" y="952494"/>
                </a:lnTo>
                <a:lnTo>
                  <a:pt x="2208761" y="951904"/>
                </a:lnTo>
                <a:lnTo>
                  <a:pt x="2254804" y="949881"/>
                </a:lnTo>
                <a:lnTo>
                  <a:pt x="2300663" y="946458"/>
                </a:lnTo>
                <a:lnTo>
                  <a:pt x="2346343" y="941668"/>
                </a:lnTo>
                <a:lnTo>
                  <a:pt x="2391847" y="935546"/>
                </a:lnTo>
                <a:lnTo>
                  <a:pt x="2437181" y="928123"/>
                </a:lnTo>
                <a:lnTo>
                  <a:pt x="2482349" y="919433"/>
                </a:lnTo>
                <a:lnTo>
                  <a:pt x="2527356" y="909511"/>
                </a:lnTo>
                <a:lnTo>
                  <a:pt x="2572204" y="898388"/>
                </a:lnTo>
                <a:lnTo>
                  <a:pt x="2616900" y="886099"/>
                </a:lnTo>
                <a:lnTo>
                  <a:pt x="2661447" y="872677"/>
                </a:lnTo>
                <a:lnTo>
                  <a:pt x="2705849" y="858155"/>
                </a:lnTo>
                <a:lnTo>
                  <a:pt x="2750112" y="842566"/>
                </a:lnTo>
                <a:lnTo>
                  <a:pt x="2794239" y="825943"/>
                </a:lnTo>
                <a:lnTo>
                  <a:pt x="2838235" y="808321"/>
                </a:lnTo>
                <a:lnTo>
                  <a:pt x="2882104" y="789733"/>
                </a:lnTo>
                <a:lnTo>
                  <a:pt x="2925851" y="770211"/>
                </a:lnTo>
                <a:lnTo>
                  <a:pt x="2969479" y="749789"/>
                </a:lnTo>
                <a:lnTo>
                  <a:pt x="3012994" y="728500"/>
                </a:lnTo>
                <a:lnTo>
                  <a:pt x="3056400" y="706378"/>
                </a:lnTo>
                <a:lnTo>
                  <a:pt x="3099700" y="683457"/>
                </a:lnTo>
                <a:lnTo>
                  <a:pt x="3142900" y="659768"/>
                </a:lnTo>
                <a:lnTo>
                  <a:pt x="3186004" y="635347"/>
                </a:lnTo>
                <a:lnTo>
                  <a:pt x="3229016" y="610225"/>
                </a:lnTo>
                <a:lnTo>
                  <a:pt x="3271940" y="584437"/>
                </a:lnTo>
                <a:lnTo>
                  <a:pt x="3314781" y="558015"/>
                </a:lnTo>
                <a:lnTo>
                  <a:pt x="3357544" y="530994"/>
                </a:lnTo>
                <a:lnTo>
                  <a:pt x="3400232" y="503406"/>
                </a:lnTo>
                <a:lnTo>
                  <a:pt x="3442851" y="475284"/>
                </a:lnTo>
                <a:lnTo>
                  <a:pt x="3485403" y="446663"/>
                </a:lnTo>
                <a:lnTo>
                  <a:pt x="3527895" y="417575"/>
                </a:lnTo>
                <a:lnTo>
                  <a:pt x="3570329" y="388054"/>
                </a:lnTo>
                <a:lnTo>
                  <a:pt x="3612711" y="358132"/>
                </a:lnTo>
                <a:lnTo>
                  <a:pt x="3655045" y="327844"/>
                </a:lnTo>
                <a:lnTo>
                  <a:pt x="3697336" y="297223"/>
                </a:lnTo>
                <a:lnTo>
                  <a:pt x="3739587" y="266302"/>
                </a:lnTo>
                <a:lnTo>
                  <a:pt x="3781803" y="235114"/>
                </a:lnTo>
                <a:lnTo>
                  <a:pt x="3823988" y="203693"/>
                </a:lnTo>
                <a:lnTo>
                  <a:pt x="3866147" y="172072"/>
                </a:lnTo>
                <a:lnTo>
                  <a:pt x="3908284" y="140284"/>
                </a:lnTo>
                <a:lnTo>
                  <a:pt x="3950404" y="108363"/>
                </a:lnTo>
                <a:lnTo>
                  <a:pt x="3992510" y="76342"/>
                </a:lnTo>
                <a:lnTo>
                  <a:pt x="4034608" y="44254"/>
                </a:lnTo>
                <a:lnTo>
                  <a:pt x="4076702" y="12133"/>
                </a:lnTo>
              </a:path>
            </a:pathLst>
          </a:custGeom>
          <a:ln w="25400">
            <a:solidFill>
              <a:srgbClr val="C00000"/>
            </a:solidFill>
          </a:ln>
        </p:spPr>
        <p:txBody>
          <a:bodyPr wrap="square" lIns="0" tIns="0" rIns="0" bIns="0" rtlCol="0"/>
          <a:lstStyle/>
          <a:p>
            <a:endParaRPr/>
          </a:p>
        </p:txBody>
      </p:sp>
      <p:sp>
        <p:nvSpPr>
          <p:cNvPr id="8" name="object 8"/>
          <p:cNvSpPr/>
          <p:nvPr/>
        </p:nvSpPr>
        <p:spPr>
          <a:xfrm>
            <a:off x="4749800" y="2679701"/>
            <a:ext cx="4064000" cy="787400"/>
          </a:xfrm>
          <a:custGeom>
            <a:avLst/>
            <a:gdLst/>
            <a:ahLst/>
            <a:cxnLst/>
            <a:rect l="l" t="t" r="r" b="b"/>
            <a:pathLst>
              <a:path w="4064000" h="787400">
                <a:moveTo>
                  <a:pt x="0" y="787399"/>
                </a:moveTo>
                <a:lnTo>
                  <a:pt x="46409" y="761651"/>
                </a:lnTo>
                <a:lnTo>
                  <a:pt x="92820" y="735928"/>
                </a:lnTo>
                <a:lnTo>
                  <a:pt x="139232" y="710253"/>
                </a:lnTo>
                <a:lnTo>
                  <a:pt x="185647" y="684652"/>
                </a:lnTo>
                <a:lnTo>
                  <a:pt x="232066" y="659149"/>
                </a:lnTo>
                <a:lnTo>
                  <a:pt x="278489" y="633769"/>
                </a:lnTo>
                <a:lnTo>
                  <a:pt x="324918" y="608536"/>
                </a:lnTo>
                <a:lnTo>
                  <a:pt x="371353" y="583474"/>
                </a:lnTo>
                <a:lnTo>
                  <a:pt x="417796" y="558608"/>
                </a:lnTo>
                <a:lnTo>
                  <a:pt x="464246" y="533962"/>
                </a:lnTo>
                <a:lnTo>
                  <a:pt x="510706" y="509562"/>
                </a:lnTo>
                <a:lnTo>
                  <a:pt x="557176" y="485431"/>
                </a:lnTo>
                <a:lnTo>
                  <a:pt x="603657" y="461594"/>
                </a:lnTo>
                <a:lnTo>
                  <a:pt x="650150" y="438075"/>
                </a:lnTo>
                <a:lnTo>
                  <a:pt x="696656" y="414900"/>
                </a:lnTo>
                <a:lnTo>
                  <a:pt x="743175" y="392092"/>
                </a:lnTo>
                <a:lnTo>
                  <a:pt x="789709" y="369675"/>
                </a:lnTo>
                <a:lnTo>
                  <a:pt x="836259" y="347676"/>
                </a:lnTo>
                <a:lnTo>
                  <a:pt x="882825" y="326117"/>
                </a:lnTo>
                <a:lnTo>
                  <a:pt x="929408" y="305023"/>
                </a:lnTo>
                <a:lnTo>
                  <a:pt x="976010" y="284420"/>
                </a:lnTo>
                <a:lnTo>
                  <a:pt x="1022631" y="264331"/>
                </a:lnTo>
                <a:lnTo>
                  <a:pt x="1069273" y="244781"/>
                </a:lnTo>
                <a:lnTo>
                  <a:pt x="1115935" y="225794"/>
                </a:lnTo>
                <a:lnTo>
                  <a:pt x="1162619" y="207396"/>
                </a:lnTo>
                <a:lnTo>
                  <a:pt x="1209326" y="189610"/>
                </a:lnTo>
                <a:lnTo>
                  <a:pt x="1256057" y="172460"/>
                </a:lnTo>
                <a:lnTo>
                  <a:pt x="1302813" y="155972"/>
                </a:lnTo>
                <a:lnTo>
                  <a:pt x="1349594" y="140170"/>
                </a:lnTo>
                <a:lnTo>
                  <a:pt x="1396402" y="125079"/>
                </a:lnTo>
                <a:lnTo>
                  <a:pt x="1443238" y="110722"/>
                </a:lnTo>
                <a:lnTo>
                  <a:pt x="1490102" y="97125"/>
                </a:lnTo>
                <a:lnTo>
                  <a:pt x="1536995" y="84312"/>
                </a:lnTo>
                <a:lnTo>
                  <a:pt x="1583918" y="72307"/>
                </a:lnTo>
                <a:lnTo>
                  <a:pt x="1630873" y="61135"/>
                </a:lnTo>
                <a:lnTo>
                  <a:pt x="1677859" y="50820"/>
                </a:lnTo>
                <a:lnTo>
                  <a:pt x="1724879" y="41387"/>
                </a:lnTo>
                <a:lnTo>
                  <a:pt x="1771933" y="32861"/>
                </a:lnTo>
                <a:lnTo>
                  <a:pt x="1819021" y="25266"/>
                </a:lnTo>
                <a:lnTo>
                  <a:pt x="1866145" y="18625"/>
                </a:lnTo>
                <a:lnTo>
                  <a:pt x="1913306" y="12965"/>
                </a:lnTo>
                <a:lnTo>
                  <a:pt x="1960504" y="8309"/>
                </a:lnTo>
                <a:lnTo>
                  <a:pt x="2007741" y="4683"/>
                </a:lnTo>
                <a:lnTo>
                  <a:pt x="2055016" y="2101"/>
                </a:lnTo>
                <a:lnTo>
                  <a:pt x="2102329" y="548"/>
                </a:lnTo>
                <a:lnTo>
                  <a:pt x="2149681" y="0"/>
                </a:lnTo>
                <a:lnTo>
                  <a:pt x="2197068" y="431"/>
                </a:lnTo>
                <a:lnTo>
                  <a:pt x="2244492" y="1818"/>
                </a:lnTo>
                <a:lnTo>
                  <a:pt x="2291950" y="4135"/>
                </a:lnTo>
                <a:lnTo>
                  <a:pt x="2339443" y="7359"/>
                </a:lnTo>
                <a:lnTo>
                  <a:pt x="2386968" y="11465"/>
                </a:lnTo>
                <a:lnTo>
                  <a:pt x="2434525" y="16429"/>
                </a:lnTo>
                <a:lnTo>
                  <a:pt x="2482114" y="22225"/>
                </a:lnTo>
                <a:lnTo>
                  <a:pt x="2529732" y="28830"/>
                </a:lnTo>
                <a:lnTo>
                  <a:pt x="2577380" y="36218"/>
                </a:lnTo>
                <a:lnTo>
                  <a:pt x="2625057" y="44366"/>
                </a:lnTo>
                <a:lnTo>
                  <a:pt x="2672760" y="53249"/>
                </a:lnTo>
                <a:lnTo>
                  <a:pt x="2720491" y="62842"/>
                </a:lnTo>
                <a:lnTo>
                  <a:pt x="2768247" y="73122"/>
                </a:lnTo>
                <a:lnTo>
                  <a:pt x="2816028" y="84062"/>
                </a:lnTo>
                <a:lnTo>
                  <a:pt x="2863832" y="95640"/>
                </a:lnTo>
                <a:lnTo>
                  <a:pt x="2911660" y="107830"/>
                </a:lnTo>
                <a:lnTo>
                  <a:pt x="2959509" y="120608"/>
                </a:lnTo>
                <a:lnTo>
                  <a:pt x="3007380" y="133949"/>
                </a:lnTo>
                <a:lnTo>
                  <a:pt x="3055270" y="147829"/>
                </a:lnTo>
                <a:lnTo>
                  <a:pt x="3103180" y="162224"/>
                </a:lnTo>
                <a:lnTo>
                  <a:pt x="3151108" y="177109"/>
                </a:lnTo>
                <a:lnTo>
                  <a:pt x="3199054" y="192459"/>
                </a:lnTo>
                <a:lnTo>
                  <a:pt x="3247016" y="208250"/>
                </a:lnTo>
                <a:lnTo>
                  <a:pt x="3294993" y="224457"/>
                </a:lnTo>
                <a:lnTo>
                  <a:pt x="3342986" y="241057"/>
                </a:lnTo>
                <a:lnTo>
                  <a:pt x="3390992" y="258024"/>
                </a:lnTo>
                <a:lnTo>
                  <a:pt x="3439010" y="275334"/>
                </a:lnTo>
                <a:lnTo>
                  <a:pt x="3487041" y="292962"/>
                </a:lnTo>
                <a:lnTo>
                  <a:pt x="3535082" y="310884"/>
                </a:lnTo>
                <a:lnTo>
                  <a:pt x="3583134" y="329076"/>
                </a:lnTo>
                <a:lnTo>
                  <a:pt x="3631195" y="347513"/>
                </a:lnTo>
                <a:lnTo>
                  <a:pt x="3679264" y="366170"/>
                </a:lnTo>
                <a:lnTo>
                  <a:pt x="3727340" y="385023"/>
                </a:lnTo>
                <a:lnTo>
                  <a:pt x="3775423" y="404048"/>
                </a:lnTo>
                <a:lnTo>
                  <a:pt x="3823511" y="423220"/>
                </a:lnTo>
                <a:lnTo>
                  <a:pt x="3871604" y="442514"/>
                </a:lnTo>
                <a:lnTo>
                  <a:pt x="3919700" y="461906"/>
                </a:lnTo>
                <a:lnTo>
                  <a:pt x="3967799" y="481372"/>
                </a:lnTo>
                <a:lnTo>
                  <a:pt x="4015900" y="500886"/>
                </a:lnTo>
                <a:lnTo>
                  <a:pt x="4064002" y="520426"/>
                </a:lnTo>
              </a:path>
            </a:pathLst>
          </a:custGeom>
          <a:ln w="25400">
            <a:solidFill>
              <a:srgbClr val="C00000"/>
            </a:solidFill>
          </a:ln>
        </p:spPr>
        <p:txBody>
          <a:bodyPr wrap="square" lIns="0" tIns="0" rIns="0" bIns="0" rtlCol="0"/>
          <a:lstStyle/>
          <a:p>
            <a:endParaRPr/>
          </a:p>
        </p:txBody>
      </p:sp>
      <p:sp>
        <p:nvSpPr>
          <p:cNvPr id="9" name="object 9"/>
          <p:cNvSpPr/>
          <p:nvPr/>
        </p:nvSpPr>
        <p:spPr>
          <a:xfrm>
            <a:off x="4343400" y="2286056"/>
            <a:ext cx="3403600" cy="901700"/>
          </a:xfrm>
          <a:custGeom>
            <a:avLst/>
            <a:gdLst/>
            <a:ahLst/>
            <a:cxnLst/>
            <a:rect l="l" t="t" r="r" b="b"/>
            <a:pathLst>
              <a:path w="3403600" h="901700">
                <a:moveTo>
                  <a:pt x="0" y="901643"/>
                </a:moveTo>
                <a:lnTo>
                  <a:pt x="46177" y="873146"/>
                </a:lnTo>
                <a:lnTo>
                  <a:pt x="92351" y="844674"/>
                </a:lnTo>
                <a:lnTo>
                  <a:pt x="138515" y="816253"/>
                </a:lnTo>
                <a:lnTo>
                  <a:pt x="184666" y="787909"/>
                </a:lnTo>
                <a:lnTo>
                  <a:pt x="230798" y="759667"/>
                </a:lnTo>
                <a:lnTo>
                  <a:pt x="276908" y="731553"/>
                </a:lnTo>
                <a:lnTo>
                  <a:pt x="322991" y="703593"/>
                </a:lnTo>
                <a:lnTo>
                  <a:pt x="369042" y="675811"/>
                </a:lnTo>
                <a:lnTo>
                  <a:pt x="415056" y="648233"/>
                </a:lnTo>
                <a:lnTo>
                  <a:pt x="461029" y="620886"/>
                </a:lnTo>
                <a:lnTo>
                  <a:pt x="506958" y="593794"/>
                </a:lnTo>
                <a:lnTo>
                  <a:pt x="552836" y="566983"/>
                </a:lnTo>
                <a:lnTo>
                  <a:pt x="598659" y="540479"/>
                </a:lnTo>
                <a:lnTo>
                  <a:pt x="644424" y="514308"/>
                </a:lnTo>
                <a:lnTo>
                  <a:pt x="690125" y="488494"/>
                </a:lnTo>
                <a:lnTo>
                  <a:pt x="735758" y="463063"/>
                </a:lnTo>
                <a:lnTo>
                  <a:pt x="781318" y="438041"/>
                </a:lnTo>
                <a:lnTo>
                  <a:pt x="826801" y="413454"/>
                </a:lnTo>
                <a:lnTo>
                  <a:pt x="872202" y="389326"/>
                </a:lnTo>
                <a:lnTo>
                  <a:pt x="917517" y="365684"/>
                </a:lnTo>
                <a:lnTo>
                  <a:pt x="962741" y="342554"/>
                </a:lnTo>
                <a:lnTo>
                  <a:pt x="1007870" y="319960"/>
                </a:lnTo>
                <a:lnTo>
                  <a:pt x="1052899" y="297928"/>
                </a:lnTo>
                <a:lnTo>
                  <a:pt x="1097823" y="276484"/>
                </a:lnTo>
                <a:lnTo>
                  <a:pt x="1142639" y="255653"/>
                </a:lnTo>
                <a:lnTo>
                  <a:pt x="1187340" y="235461"/>
                </a:lnTo>
                <a:lnTo>
                  <a:pt x="1231924" y="215934"/>
                </a:lnTo>
                <a:lnTo>
                  <a:pt x="1276385" y="197096"/>
                </a:lnTo>
                <a:lnTo>
                  <a:pt x="1320719" y="178975"/>
                </a:lnTo>
                <a:lnTo>
                  <a:pt x="1364921" y="161594"/>
                </a:lnTo>
                <a:lnTo>
                  <a:pt x="1408987" y="144980"/>
                </a:lnTo>
                <a:lnTo>
                  <a:pt x="1452913" y="129158"/>
                </a:lnTo>
                <a:lnTo>
                  <a:pt x="1496692" y="114154"/>
                </a:lnTo>
                <a:lnTo>
                  <a:pt x="1540322" y="99993"/>
                </a:lnTo>
                <a:lnTo>
                  <a:pt x="1583798" y="86701"/>
                </a:lnTo>
                <a:lnTo>
                  <a:pt x="1627115" y="74304"/>
                </a:lnTo>
                <a:lnTo>
                  <a:pt x="1670268" y="62826"/>
                </a:lnTo>
                <a:lnTo>
                  <a:pt x="1713253" y="52295"/>
                </a:lnTo>
                <a:lnTo>
                  <a:pt x="1756065" y="42734"/>
                </a:lnTo>
                <a:lnTo>
                  <a:pt x="1798701" y="34170"/>
                </a:lnTo>
                <a:lnTo>
                  <a:pt x="1850138" y="25147"/>
                </a:lnTo>
                <a:lnTo>
                  <a:pt x="1901317" y="17580"/>
                </a:lnTo>
                <a:lnTo>
                  <a:pt x="1952246" y="11424"/>
                </a:lnTo>
                <a:lnTo>
                  <a:pt x="2002931" y="6634"/>
                </a:lnTo>
                <a:lnTo>
                  <a:pt x="2053382" y="3163"/>
                </a:lnTo>
                <a:lnTo>
                  <a:pt x="2103606" y="967"/>
                </a:lnTo>
                <a:lnTo>
                  <a:pt x="2153612" y="0"/>
                </a:lnTo>
                <a:lnTo>
                  <a:pt x="2203407" y="215"/>
                </a:lnTo>
                <a:lnTo>
                  <a:pt x="2253001" y="1569"/>
                </a:lnTo>
                <a:lnTo>
                  <a:pt x="2302400" y="4015"/>
                </a:lnTo>
                <a:lnTo>
                  <a:pt x="2351613" y="7507"/>
                </a:lnTo>
                <a:lnTo>
                  <a:pt x="2400648" y="12001"/>
                </a:lnTo>
                <a:lnTo>
                  <a:pt x="2449513" y="17451"/>
                </a:lnTo>
                <a:lnTo>
                  <a:pt x="2498216" y="23811"/>
                </a:lnTo>
                <a:lnTo>
                  <a:pt x="2546766" y="31035"/>
                </a:lnTo>
                <a:lnTo>
                  <a:pt x="2595170" y="39079"/>
                </a:lnTo>
                <a:lnTo>
                  <a:pt x="2643436" y="47897"/>
                </a:lnTo>
                <a:lnTo>
                  <a:pt x="2691573" y="57442"/>
                </a:lnTo>
                <a:lnTo>
                  <a:pt x="2739589" y="67671"/>
                </a:lnTo>
                <a:lnTo>
                  <a:pt x="2787492" y="78536"/>
                </a:lnTo>
                <a:lnTo>
                  <a:pt x="2835289" y="89993"/>
                </a:lnTo>
                <a:lnTo>
                  <a:pt x="2882989" y="101997"/>
                </a:lnTo>
                <a:lnTo>
                  <a:pt x="2930601" y="114501"/>
                </a:lnTo>
                <a:lnTo>
                  <a:pt x="2978131" y="127460"/>
                </a:lnTo>
                <a:lnTo>
                  <a:pt x="3025589" y="140828"/>
                </a:lnTo>
                <a:lnTo>
                  <a:pt x="3072982" y="154561"/>
                </a:lnTo>
                <a:lnTo>
                  <a:pt x="3120318" y="168612"/>
                </a:lnTo>
                <a:lnTo>
                  <a:pt x="3167606" y="182937"/>
                </a:lnTo>
                <a:lnTo>
                  <a:pt x="3214854" y="197489"/>
                </a:lnTo>
                <a:lnTo>
                  <a:pt x="3262069" y="212223"/>
                </a:lnTo>
                <a:lnTo>
                  <a:pt x="3309260" y="227093"/>
                </a:lnTo>
                <a:lnTo>
                  <a:pt x="3356435" y="242055"/>
                </a:lnTo>
                <a:lnTo>
                  <a:pt x="3403601" y="257062"/>
                </a:lnTo>
              </a:path>
            </a:pathLst>
          </a:custGeom>
          <a:ln w="25400">
            <a:solidFill>
              <a:srgbClr val="C00000"/>
            </a:solidFill>
          </a:ln>
        </p:spPr>
        <p:txBody>
          <a:bodyPr wrap="square" lIns="0" tIns="0" rIns="0" bIns="0" rtlCol="0"/>
          <a:lstStyle/>
          <a:p>
            <a:endParaRPr/>
          </a:p>
        </p:txBody>
      </p:sp>
      <p:sp>
        <p:nvSpPr>
          <p:cNvPr id="10" name="object 10"/>
          <p:cNvSpPr/>
          <p:nvPr/>
        </p:nvSpPr>
        <p:spPr>
          <a:xfrm>
            <a:off x="3213100" y="2832210"/>
            <a:ext cx="3937000" cy="825500"/>
          </a:xfrm>
          <a:custGeom>
            <a:avLst/>
            <a:gdLst/>
            <a:ahLst/>
            <a:cxnLst/>
            <a:rect l="l" t="t" r="r" b="b"/>
            <a:pathLst>
              <a:path w="3937000" h="825500">
                <a:moveTo>
                  <a:pt x="0" y="687981"/>
                </a:moveTo>
                <a:lnTo>
                  <a:pt x="52409" y="666251"/>
                </a:lnTo>
                <a:lnTo>
                  <a:pt x="104808" y="644541"/>
                </a:lnTo>
                <a:lnTo>
                  <a:pt x="157186" y="622869"/>
                </a:lnTo>
                <a:lnTo>
                  <a:pt x="209535" y="601255"/>
                </a:lnTo>
                <a:lnTo>
                  <a:pt x="261842" y="579718"/>
                </a:lnTo>
                <a:lnTo>
                  <a:pt x="314098" y="558277"/>
                </a:lnTo>
                <a:lnTo>
                  <a:pt x="366293" y="536952"/>
                </a:lnTo>
                <a:lnTo>
                  <a:pt x="418417" y="515762"/>
                </a:lnTo>
                <a:lnTo>
                  <a:pt x="470460" y="494726"/>
                </a:lnTo>
                <a:lnTo>
                  <a:pt x="522410" y="473864"/>
                </a:lnTo>
                <a:lnTo>
                  <a:pt x="574259" y="453194"/>
                </a:lnTo>
                <a:lnTo>
                  <a:pt x="625995" y="432736"/>
                </a:lnTo>
                <a:lnTo>
                  <a:pt x="677609" y="412510"/>
                </a:lnTo>
                <a:lnTo>
                  <a:pt x="729091" y="392534"/>
                </a:lnTo>
                <a:lnTo>
                  <a:pt x="780430" y="372828"/>
                </a:lnTo>
                <a:lnTo>
                  <a:pt x="831616" y="353410"/>
                </a:lnTo>
                <a:lnTo>
                  <a:pt x="882639" y="334302"/>
                </a:lnTo>
                <a:lnTo>
                  <a:pt x="933489" y="315520"/>
                </a:lnTo>
                <a:lnTo>
                  <a:pt x="984155" y="297086"/>
                </a:lnTo>
                <a:lnTo>
                  <a:pt x="1034627" y="279018"/>
                </a:lnTo>
                <a:lnTo>
                  <a:pt x="1084896" y="261335"/>
                </a:lnTo>
                <a:lnTo>
                  <a:pt x="1134950" y="244057"/>
                </a:lnTo>
                <a:lnTo>
                  <a:pt x="1184781" y="227203"/>
                </a:lnTo>
                <a:lnTo>
                  <a:pt x="1234377" y="210792"/>
                </a:lnTo>
                <a:lnTo>
                  <a:pt x="1283728" y="194844"/>
                </a:lnTo>
                <a:lnTo>
                  <a:pt x="1332824" y="179377"/>
                </a:lnTo>
                <a:lnTo>
                  <a:pt x="1381655" y="164412"/>
                </a:lnTo>
                <a:lnTo>
                  <a:pt x="1430212" y="149967"/>
                </a:lnTo>
                <a:lnTo>
                  <a:pt x="1478482" y="136061"/>
                </a:lnTo>
                <a:lnTo>
                  <a:pt x="1526457" y="122714"/>
                </a:lnTo>
                <a:lnTo>
                  <a:pt x="1574127" y="109946"/>
                </a:lnTo>
                <a:lnTo>
                  <a:pt x="1621480" y="97775"/>
                </a:lnTo>
                <a:lnTo>
                  <a:pt x="1668507" y="86220"/>
                </a:lnTo>
                <a:lnTo>
                  <a:pt x="1715198" y="75301"/>
                </a:lnTo>
                <a:lnTo>
                  <a:pt x="1761542" y="65038"/>
                </a:lnTo>
                <a:lnTo>
                  <a:pt x="1807529" y="55449"/>
                </a:lnTo>
                <a:lnTo>
                  <a:pt x="1853150" y="46554"/>
                </a:lnTo>
                <a:lnTo>
                  <a:pt x="1898393" y="38372"/>
                </a:lnTo>
                <a:lnTo>
                  <a:pt x="1943249" y="30922"/>
                </a:lnTo>
                <a:lnTo>
                  <a:pt x="1987707" y="24224"/>
                </a:lnTo>
                <a:lnTo>
                  <a:pt x="2031758" y="18297"/>
                </a:lnTo>
                <a:lnTo>
                  <a:pt x="2075390" y="13159"/>
                </a:lnTo>
                <a:lnTo>
                  <a:pt x="2118595" y="8832"/>
                </a:lnTo>
                <a:lnTo>
                  <a:pt x="2161361" y="5332"/>
                </a:lnTo>
                <a:lnTo>
                  <a:pt x="2203679" y="2681"/>
                </a:lnTo>
                <a:lnTo>
                  <a:pt x="2245538" y="897"/>
                </a:lnTo>
                <a:lnTo>
                  <a:pt x="2286928" y="0"/>
                </a:lnTo>
                <a:lnTo>
                  <a:pt x="2327839" y="8"/>
                </a:lnTo>
                <a:lnTo>
                  <a:pt x="2368261" y="941"/>
                </a:lnTo>
                <a:lnTo>
                  <a:pt x="2421029" y="3618"/>
                </a:lnTo>
                <a:lnTo>
                  <a:pt x="2472945" y="7907"/>
                </a:lnTo>
                <a:lnTo>
                  <a:pt x="2524032" y="13763"/>
                </a:lnTo>
                <a:lnTo>
                  <a:pt x="2574314" y="21140"/>
                </a:lnTo>
                <a:lnTo>
                  <a:pt x="2623815" y="29994"/>
                </a:lnTo>
                <a:lnTo>
                  <a:pt x="2672559" y="40281"/>
                </a:lnTo>
                <a:lnTo>
                  <a:pt x="2720568" y="51955"/>
                </a:lnTo>
                <a:lnTo>
                  <a:pt x="2767867" y="64972"/>
                </a:lnTo>
                <a:lnTo>
                  <a:pt x="2814480" y="79287"/>
                </a:lnTo>
                <a:lnTo>
                  <a:pt x="2860429" y="94856"/>
                </a:lnTo>
                <a:lnTo>
                  <a:pt x="2905740" y="111633"/>
                </a:lnTo>
                <a:lnTo>
                  <a:pt x="2950435" y="129573"/>
                </a:lnTo>
                <a:lnTo>
                  <a:pt x="2994538" y="148633"/>
                </a:lnTo>
                <a:lnTo>
                  <a:pt x="3038073" y="168767"/>
                </a:lnTo>
                <a:lnTo>
                  <a:pt x="3081063" y="189930"/>
                </a:lnTo>
                <a:lnTo>
                  <a:pt x="3123532" y="212078"/>
                </a:lnTo>
                <a:lnTo>
                  <a:pt x="3165505" y="235166"/>
                </a:lnTo>
                <a:lnTo>
                  <a:pt x="3207003" y="259150"/>
                </a:lnTo>
                <a:lnTo>
                  <a:pt x="3248052" y="283983"/>
                </a:lnTo>
                <a:lnTo>
                  <a:pt x="3288675" y="309623"/>
                </a:lnTo>
                <a:lnTo>
                  <a:pt x="3328895" y="336023"/>
                </a:lnTo>
                <a:lnTo>
                  <a:pt x="3368737" y="363140"/>
                </a:lnTo>
                <a:lnTo>
                  <a:pt x="3408223" y="390927"/>
                </a:lnTo>
                <a:lnTo>
                  <a:pt x="3447378" y="419342"/>
                </a:lnTo>
                <a:lnTo>
                  <a:pt x="3486225" y="448338"/>
                </a:lnTo>
                <a:lnTo>
                  <a:pt x="3524788" y="477872"/>
                </a:lnTo>
                <a:lnTo>
                  <a:pt x="3563091" y="507898"/>
                </a:lnTo>
                <a:lnTo>
                  <a:pt x="3601157" y="538371"/>
                </a:lnTo>
                <a:lnTo>
                  <a:pt x="3639009" y="569248"/>
                </a:lnTo>
                <a:lnTo>
                  <a:pt x="3676673" y="600482"/>
                </a:lnTo>
                <a:lnTo>
                  <a:pt x="3714170" y="632030"/>
                </a:lnTo>
                <a:lnTo>
                  <a:pt x="3751526" y="663846"/>
                </a:lnTo>
                <a:lnTo>
                  <a:pt x="3788763" y="695886"/>
                </a:lnTo>
                <a:lnTo>
                  <a:pt x="3825906" y="728106"/>
                </a:lnTo>
                <a:lnTo>
                  <a:pt x="3862977" y="760459"/>
                </a:lnTo>
                <a:lnTo>
                  <a:pt x="3900001" y="792902"/>
                </a:lnTo>
                <a:lnTo>
                  <a:pt x="3937002" y="825390"/>
                </a:lnTo>
              </a:path>
            </a:pathLst>
          </a:custGeom>
          <a:ln w="25400">
            <a:solidFill>
              <a:srgbClr val="C00000"/>
            </a:solidFill>
          </a:ln>
        </p:spPr>
        <p:txBody>
          <a:bodyPr wrap="square" lIns="0" tIns="0" rIns="0" bIns="0" rtlCol="0"/>
          <a:lstStyle/>
          <a:p>
            <a:endParaRPr/>
          </a:p>
        </p:txBody>
      </p:sp>
      <p:sp>
        <p:nvSpPr>
          <p:cNvPr id="11" name="object 11"/>
          <p:cNvSpPr/>
          <p:nvPr/>
        </p:nvSpPr>
        <p:spPr>
          <a:xfrm>
            <a:off x="2374900" y="2705129"/>
            <a:ext cx="3644900" cy="889000"/>
          </a:xfrm>
          <a:custGeom>
            <a:avLst/>
            <a:gdLst/>
            <a:ahLst/>
            <a:cxnLst/>
            <a:rect l="l" t="t" r="r" b="b"/>
            <a:pathLst>
              <a:path w="3644900" h="889000">
                <a:moveTo>
                  <a:pt x="0" y="888970"/>
                </a:moveTo>
                <a:lnTo>
                  <a:pt x="48699" y="860880"/>
                </a:lnTo>
                <a:lnTo>
                  <a:pt x="97389" y="832816"/>
                </a:lnTo>
                <a:lnTo>
                  <a:pt x="146062" y="804800"/>
                </a:lnTo>
                <a:lnTo>
                  <a:pt x="194710" y="776860"/>
                </a:lnTo>
                <a:lnTo>
                  <a:pt x="243323" y="749020"/>
                </a:lnTo>
                <a:lnTo>
                  <a:pt x="291894" y="721304"/>
                </a:lnTo>
                <a:lnTo>
                  <a:pt x="340412" y="693738"/>
                </a:lnTo>
                <a:lnTo>
                  <a:pt x="388871" y="666346"/>
                </a:lnTo>
                <a:lnTo>
                  <a:pt x="437261" y="639154"/>
                </a:lnTo>
                <a:lnTo>
                  <a:pt x="485574" y="612187"/>
                </a:lnTo>
                <a:lnTo>
                  <a:pt x="533801" y="585469"/>
                </a:lnTo>
                <a:lnTo>
                  <a:pt x="581933" y="559025"/>
                </a:lnTo>
                <a:lnTo>
                  <a:pt x="629963" y="532881"/>
                </a:lnTo>
                <a:lnTo>
                  <a:pt x="677881" y="507060"/>
                </a:lnTo>
                <a:lnTo>
                  <a:pt x="725678" y="481589"/>
                </a:lnTo>
                <a:lnTo>
                  <a:pt x="773347" y="456492"/>
                </a:lnTo>
                <a:lnTo>
                  <a:pt x="820879" y="431794"/>
                </a:lnTo>
                <a:lnTo>
                  <a:pt x="868264" y="407520"/>
                </a:lnTo>
                <a:lnTo>
                  <a:pt x="915495" y="383696"/>
                </a:lnTo>
                <a:lnTo>
                  <a:pt x="962563" y="360344"/>
                </a:lnTo>
                <a:lnTo>
                  <a:pt x="1009460" y="337492"/>
                </a:lnTo>
                <a:lnTo>
                  <a:pt x="1056176" y="315164"/>
                </a:lnTo>
                <a:lnTo>
                  <a:pt x="1102703" y="293384"/>
                </a:lnTo>
                <a:lnTo>
                  <a:pt x="1149033" y="272178"/>
                </a:lnTo>
                <a:lnTo>
                  <a:pt x="1195156" y="251570"/>
                </a:lnTo>
                <a:lnTo>
                  <a:pt x="1241066" y="231586"/>
                </a:lnTo>
                <a:lnTo>
                  <a:pt x="1286752" y="212250"/>
                </a:lnTo>
                <a:lnTo>
                  <a:pt x="1332206" y="193588"/>
                </a:lnTo>
                <a:lnTo>
                  <a:pt x="1377419" y="175624"/>
                </a:lnTo>
                <a:lnTo>
                  <a:pt x="1422384" y="158384"/>
                </a:lnTo>
                <a:lnTo>
                  <a:pt x="1467092" y="141891"/>
                </a:lnTo>
                <a:lnTo>
                  <a:pt x="1511533" y="126172"/>
                </a:lnTo>
                <a:lnTo>
                  <a:pt x="1555699" y="111251"/>
                </a:lnTo>
                <a:lnTo>
                  <a:pt x="1599583" y="97153"/>
                </a:lnTo>
                <a:lnTo>
                  <a:pt x="1643174" y="83903"/>
                </a:lnTo>
                <a:lnTo>
                  <a:pt x="1686465" y="71526"/>
                </a:lnTo>
                <a:lnTo>
                  <a:pt x="1729447" y="60046"/>
                </a:lnTo>
                <a:lnTo>
                  <a:pt x="1772111" y="49490"/>
                </a:lnTo>
                <a:lnTo>
                  <a:pt x="1814449" y="39881"/>
                </a:lnTo>
                <a:lnTo>
                  <a:pt x="1856452" y="31245"/>
                </a:lnTo>
                <a:lnTo>
                  <a:pt x="1898112" y="23607"/>
                </a:lnTo>
                <a:lnTo>
                  <a:pt x="1939420" y="16991"/>
                </a:lnTo>
                <a:lnTo>
                  <a:pt x="1980368" y="11423"/>
                </a:lnTo>
                <a:lnTo>
                  <a:pt x="2020946" y="6927"/>
                </a:lnTo>
                <a:lnTo>
                  <a:pt x="2061146" y="3528"/>
                </a:lnTo>
                <a:lnTo>
                  <a:pt x="2100961" y="1252"/>
                </a:lnTo>
                <a:lnTo>
                  <a:pt x="2151265" y="0"/>
                </a:lnTo>
                <a:lnTo>
                  <a:pt x="2200943" y="568"/>
                </a:lnTo>
                <a:lnTo>
                  <a:pt x="2250012" y="2905"/>
                </a:lnTo>
                <a:lnTo>
                  <a:pt x="2298490" y="6960"/>
                </a:lnTo>
                <a:lnTo>
                  <a:pt x="2346395" y="12679"/>
                </a:lnTo>
                <a:lnTo>
                  <a:pt x="2393745" y="20012"/>
                </a:lnTo>
                <a:lnTo>
                  <a:pt x="2440557" y="28906"/>
                </a:lnTo>
                <a:lnTo>
                  <a:pt x="2486850" y="39308"/>
                </a:lnTo>
                <a:lnTo>
                  <a:pt x="2532642" y="51167"/>
                </a:lnTo>
                <a:lnTo>
                  <a:pt x="2577949" y="64432"/>
                </a:lnTo>
                <a:lnTo>
                  <a:pt x="2622792" y="79049"/>
                </a:lnTo>
                <a:lnTo>
                  <a:pt x="2667186" y="94967"/>
                </a:lnTo>
                <a:lnTo>
                  <a:pt x="2711151" y="112134"/>
                </a:lnTo>
                <a:lnTo>
                  <a:pt x="2754704" y="130497"/>
                </a:lnTo>
                <a:lnTo>
                  <a:pt x="2797862" y="150005"/>
                </a:lnTo>
                <a:lnTo>
                  <a:pt x="2840645" y="170606"/>
                </a:lnTo>
                <a:lnTo>
                  <a:pt x="2883069" y="192248"/>
                </a:lnTo>
                <a:lnTo>
                  <a:pt x="2925154" y="214878"/>
                </a:lnTo>
                <a:lnTo>
                  <a:pt x="2966915" y="238445"/>
                </a:lnTo>
                <a:lnTo>
                  <a:pt x="3008373" y="262896"/>
                </a:lnTo>
                <a:lnTo>
                  <a:pt x="3049544" y="288180"/>
                </a:lnTo>
                <a:lnTo>
                  <a:pt x="3090446" y="314244"/>
                </a:lnTo>
                <a:lnTo>
                  <a:pt x="3131097" y="341037"/>
                </a:lnTo>
                <a:lnTo>
                  <a:pt x="3171516" y="368506"/>
                </a:lnTo>
                <a:lnTo>
                  <a:pt x="3211720" y="396600"/>
                </a:lnTo>
                <a:lnTo>
                  <a:pt x="3251727" y="425266"/>
                </a:lnTo>
                <a:lnTo>
                  <a:pt x="3291554" y="454452"/>
                </a:lnTo>
                <a:lnTo>
                  <a:pt x="3331221" y="484107"/>
                </a:lnTo>
                <a:lnTo>
                  <a:pt x="3370744" y="514178"/>
                </a:lnTo>
                <a:lnTo>
                  <a:pt x="3410142" y="544613"/>
                </a:lnTo>
                <a:lnTo>
                  <a:pt x="3449433" y="575360"/>
                </a:lnTo>
                <a:lnTo>
                  <a:pt x="3488634" y="606368"/>
                </a:lnTo>
                <a:lnTo>
                  <a:pt x="3527764" y="637583"/>
                </a:lnTo>
                <a:lnTo>
                  <a:pt x="3566839" y="668955"/>
                </a:lnTo>
                <a:lnTo>
                  <a:pt x="3605879" y="700430"/>
                </a:lnTo>
                <a:lnTo>
                  <a:pt x="3644902" y="731958"/>
                </a:lnTo>
              </a:path>
            </a:pathLst>
          </a:custGeom>
          <a:ln w="25400">
            <a:solidFill>
              <a:srgbClr val="C00000"/>
            </a:solidFill>
          </a:ln>
        </p:spPr>
        <p:txBody>
          <a:bodyPr wrap="square" lIns="0" tIns="0" rIns="0" bIns="0" rtlCol="0"/>
          <a:lstStyle/>
          <a:p>
            <a:endParaRPr/>
          </a:p>
        </p:txBody>
      </p:sp>
      <p:sp>
        <p:nvSpPr>
          <p:cNvPr id="12" name="object 12"/>
          <p:cNvSpPr/>
          <p:nvPr/>
        </p:nvSpPr>
        <p:spPr>
          <a:xfrm>
            <a:off x="4140200" y="3251200"/>
            <a:ext cx="3911600" cy="749300"/>
          </a:xfrm>
          <a:custGeom>
            <a:avLst/>
            <a:gdLst/>
            <a:ahLst/>
            <a:cxnLst/>
            <a:rect l="l" t="t" r="r" b="b"/>
            <a:pathLst>
              <a:path w="3911600" h="749300">
                <a:moveTo>
                  <a:pt x="0" y="284122"/>
                </a:moveTo>
                <a:lnTo>
                  <a:pt x="53091" y="300293"/>
                </a:lnTo>
                <a:lnTo>
                  <a:pt x="106172" y="316446"/>
                </a:lnTo>
                <a:lnTo>
                  <a:pt x="159233" y="332565"/>
                </a:lnTo>
                <a:lnTo>
                  <a:pt x="212262" y="348632"/>
                </a:lnTo>
                <a:lnTo>
                  <a:pt x="265249" y="364629"/>
                </a:lnTo>
                <a:lnTo>
                  <a:pt x="318185" y="380540"/>
                </a:lnTo>
                <a:lnTo>
                  <a:pt x="371058" y="396346"/>
                </a:lnTo>
                <a:lnTo>
                  <a:pt x="423859" y="412030"/>
                </a:lnTo>
                <a:lnTo>
                  <a:pt x="476576" y="427576"/>
                </a:lnTo>
                <a:lnTo>
                  <a:pt x="529200" y="442965"/>
                </a:lnTo>
                <a:lnTo>
                  <a:pt x="581720" y="458180"/>
                </a:lnTo>
                <a:lnTo>
                  <a:pt x="634125" y="473204"/>
                </a:lnTo>
                <a:lnTo>
                  <a:pt x="686406" y="488019"/>
                </a:lnTo>
                <a:lnTo>
                  <a:pt x="738552" y="502609"/>
                </a:lnTo>
                <a:lnTo>
                  <a:pt x="790552" y="516955"/>
                </a:lnTo>
                <a:lnTo>
                  <a:pt x="842396" y="531040"/>
                </a:lnTo>
                <a:lnTo>
                  <a:pt x="894074" y="544848"/>
                </a:lnTo>
                <a:lnTo>
                  <a:pt x="945575" y="558359"/>
                </a:lnTo>
                <a:lnTo>
                  <a:pt x="996890" y="571558"/>
                </a:lnTo>
                <a:lnTo>
                  <a:pt x="1048006" y="584427"/>
                </a:lnTo>
                <a:lnTo>
                  <a:pt x="1098915" y="596948"/>
                </a:lnTo>
                <a:lnTo>
                  <a:pt x="1149606" y="609105"/>
                </a:lnTo>
                <a:lnTo>
                  <a:pt x="1200067" y="620879"/>
                </a:lnTo>
                <a:lnTo>
                  <a:pt x="1250290" y="632253"/>
                </a:lnTo>
                <a:lnTo>
                  <a:pt x="1300263" y="643210"/>
                </a:lnTo>
                <a:lnTo>
                  <a:pt x="1349977" y="653732"/>
                </a:lnTo>
                <a:lnTo>
                  <a:pt x="1399420" y="663803"/>
                </a:lnTo>
                <a:lnTo>
                  <a:pt x="1448582" y="673404"/>
                </a:lnTo>
                <a:lnTo>
                  <a:pt x="1497454" y="682519"/>
                </a:lnTo>
                <a:lnTo>
                  <a:pt x="1546024" y="691129"/>
                </a:lnTo>
                <a:lnTo>
                  <a:pt x="1594282" y="699218"/>
                </a:lnTo>
                <a:lnTo>
                  <a:pt x="1642218" y="706769"/>
                </a:lnTo>
                <a:lnTo>
                  <a:pt x="1689821" y="713763"/>
                </a:lnTo>
                <a:lnTo>
                  <a:pt x="1737081" y="720184"/>
                </a:lnTo>
                <a:lnTo>
                  <a:pt x="1783988" y="726014"/>
                </a:lnTo>
                <a:lnTo>
                  <a:pt x="1830531" y="731235"/>
                </a:lnTo>
                <a:lnTo>
                  <a:pt x="1876700" y="735831"/>
                </a:lnTo>
                <a:lnTo>
                  <a:pt x="1922484" y="739784"/>
                </a:lnTo>
                <a:lnTo>
                  <a:pt x="1967874" y="743076"/>
                </a:lnTo>
                <a:lnTo>
                  <a:pt x="2012858" y="745690"/>
                </a:lnTo>
                <a:lnTo>
                  <a:pt x="2057426" y="747609"/>
                </a:lnTo>
                <a:lnTo>
                  <a:pt x="2101568" y="748816"/>
                </a:lnTo>
                <a:lnTo>
                  <a:pt x="2145273" y="749293"/>
                </a:lnTo>
                <a:lnTo>
                  <a:pt x="2188531" y="749022"/>
                </a:lnTo>
                <a:lnTo>
                  <a:pt x="2231332" y="747987"/>
                </a:lnTo>
                <a:lnTo>
                  <a:pt x="2273666" y="746169"/>
                </a:lnTo>
                <a:lnTo>
                  <a:pt x="2315521" y="743552"/>
                </a:lnTo>
                <a:lnTo>
                  <a:pt x="2369437" y="738916"/>
                </a:lnTo>
                <a:lnTo>
                  <a:pt x="2422543" y="732926"/>
                </a:lnTo>
                <a:lnTo>
                  <a:pt x="2474863" y="725622"/>
                </a:lnTo>
                <a:lnTo>
                  <a:pt x="2526419" y="717041"/>
                </a:lnTo>
                <a:lnTo>
                  <a:pt x="2577235" y="707223"/>
                </a:lnTo>
                <a:lnTo>
                  <a:pt x="2627335" y="696205"/>
                </a:lnTo>
                <a:lnTo>
                  <a:pt x="2676740" y="684027"/>
                </a:lnTo>
                <a:lnTo>
                  <a:pt x="2725474" y="670728"/>
                </a:lnTo>
                <a:lnTo>
                  <a:pt x="2773561" y="656346"/>
                </a:lnTo>
                <a:lnTo>
                  <a:pt x="2821023" y="640919"/>
                </a:lnTo>
                <a:lnTo>
                  <a:pt x="2867884" y="624487"/>
                </a:lnTo>
                <a:lnTo>
                  <a:pt x="2914166" y="607088"/>
                </a:lnTo>
                <a:lnTo>
                  <a:pt x="2959894" y="588761"/>
                </a:lnTo>
                <a:lnTo>
                  <a:pt x="3005089" y="569544"/>
                </a:lnTo>
                <a:lnTo>
                  <a:pt x="3049775" y="549476"/>
                </a:lnTo>
                <a:lnTo>
                  <a:pt x="3093976" y="528596"/>
                </a:lnTo>
                <a:lnTo>
                  <a:pt x="3137714" y="506943"/>
                </a:lnTo>
                <a:lnTo>
                  <a:pt x="3181013" y="484555"/>
                </a:lnTo>
                <a:lnTo>
                  <a:pt x="3223895" y="461470"/>
                </a:lnTo>
                <a:lnTo>
                  <a:pt x="3266384" y="437728"/>
                </a:lnTo>
                <a:lnTo>
                  <a:pt x="3308502" y="413368"/>
                </a:lnTo>
                <a:lnTo>
                  <a:pt x="3350274" y="388427"/>
                </a:lnTo>
                <a:lnTo>
                  <a:pt x="3391722" y="362945"/>
                </a:lnTo>
                <a:lnTo>
                  <a:pt x="3432870" y="336960"/>
                </a:lnTo>
                <a:lnTo>
                  <a:pt x="3473739" y="310510"/>
                </a:lnTo>
                <a:lnTo>
                  <a:pt x="3514355" y="283636"/>
                </a:lnTo>
                <a:lnTo>
                  <a:pt x="3554739" y="256374"/>
                </a:lnTo>
                <a:lnTo>
                  <a:pt x="3594914" y="228765"/>
                </a:lnTo>
                <a:lnTo>
                  <a:pt x="3634905" y="200846"/>
                </a:lnTo>
                <a:lnTo>
                  <a:pt x="3674734" y="172656"/>
                </a:lnTo>
                <a:lnTo>
                  <a:pt x="3714424" y="144235"/>
                </a:lnTo>
                <a:lnTo>
                  <a:pt x="3753998" y="115620"/>
                </a:lnTo>
                <a:lnTo>
                  <a:pt x="3793480" y="86850"/>
                </a:lnTo>
                <a:lnTo>
                  <a:pt x="3832893" y="57964"/>
                </a:lnTo>
                <a:lnTo>
                  <a:pt x="3872259" y="29001"/>
                </a:lnTo>
                <a:lnTo>
                  <a:pt x="3911602" y="0"/>
                </a:lnTo>
              </a:path>
            </a:pathLst>
          </a:custGeom>
          <a:ln w="25400">
            <a:solidFill>
              <a:srgbClr val="C00000"/>
            </a:solidFill>
          </a:ln>
        </p:spPr>
        <p:txBody>
          <a:bodyPr wrap="square" lIns="0" tIns="0" rIns="0" bIns="0" rtlCol="0"/>
          <a:lstStyle/>
          <a:p>
            <a:endParaRPr/>
          </a:p>
        </p:txBody>
      </p:sp>
      <p:sp>
        <p:nvSpPr>
          <p:cNvPr id="13" name="object 13"/>
          <p:cNvSpPr/>
          <p:nvPr/>
        </p:nvSpPr>
        <p:spPr>
          <a:xfrm>
            <a:off x="2298700" y="3517900"/>
            <a:ext cx="165100" cy="177800"/>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2489200" y="4178300"/>
            <a:ext cx="177800" cy="165100"/>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3124200" y="3441700"/>
            <a:ext cx="177800" cy="177800"/>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038600" y="3441700"/>
            <a:ext cx="177800" cy="17780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4254500" y="3124200"/>
            <a:ext cx="177800" cy="165100"/>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4927600" y="4216400"/>
            <a:ext cx="177800" cy="177800"/>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061200" y="3606800"/>
            <a:ext cx="177800" cy="165100"/>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5930900" y="3365500"/>
            <a:ext cx="177800" cy="177800"/>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7670800" y="2451100"/>
            <a:ext cx="177800" cy="17780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8724900" y="3136900"/>
            <a:ext cx="177800" cy="177800"/>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9550400" y="4102100"/>
            <a:ext cx="165100" cy="177800"/>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6578600" y="4191000"/>
            <a:ext cx="177800" cy="177800"/>
          </a:xfrm>
          <a:prstGeom prst="rect">
            <a:avLst/>
          </a:prstGeom>
          <a:blipFill>
            <a:blip r:embed="rId9" cstate="print"/>
            <a:stretch>
              <a:fillRect/>
            </a:stretch>
          </a:blipFill>
        </p:spPr>
        <p:txBody>
          <a:bodyPr wrap="square" lIns="0" tIns="0" rIns="0" bIns="0" rtlCol="0"/>
          <a:lstStyle/>
          <a:p>
            <a:endParaRPr/>
          </a:p>
        </p:txBody>
      </p:sp>
      <p:sp>
        <p:nvSpPr>
          <p:cNvPr id="25" name="object 25"/>
          <p:cNvSpPr txBox="1"/>
          <p:nvPr/>
        </p:nvSpPr>
        <p:spPr>
          <a:xfrm>
            <a:off x="2732112" y="5786231"/>
            <a:ext cx="6381750" cy="566420"/>
          </a:xfrm>
          <a:prstGeom prst="rect">
            <a:avLst/>
          </a:prstGeom>
        </p:spPr>
        <p:txBody>
          <a:bodyPr vert="horz" wrap="square" lIns="0" tIns="27940" rIns="0" bIns="0" rtlCol="0">
            <a:spAutoFit/>
          </a:bodyPr>
          <a:lstStyle/>
          <a:p>
            <a:pPr marL="12700" marR="5080">
              <a:lnSpc>
                <a:spcPts val="2100"/>
              </a:lnSpc>
              <a:spcBef>
                <a:spcPts val="220"/>
              </a:spcBef>
            </a:pPr>
            <a:r>
              <a:rPr sz="1800" b="1" spc="-110" dirty="0">
                <a:latin typeface="Trebuchet MS"/>
                <a:cs typeface="Trebuchet MS"/>
              </a:rPr>
              <a:t>Object</a:t>
            </a:r>
            <a:r>
              <a:rPr sz="1800" b="1" spc="-265" dirty="0">
                <a:latin typeface="Trebuchet MS"/>
                <a:cs typeface="Trebuchet MS"/>
              </a:rPr>
              <a:t> </a:t>
            </a:r>
            <a:r>
              <a:rPr sz="1800" b="1" spc="-90" dirty="0">
                <a:latin typeface="Trebuchet MS"/>
                <a:cs typeface="Trebuchet MS"/>
              </a:rPr>
              <a:t>Class</a:t>
            </a:r>
            <a:r>
              <a:rPr sz="1800" b="1" spc="-150" dirty="0">
                <a:latin typeface="Trebuchet MS"/>
                <a:cs typeface="Trebuchet MS"/>
              </a:rPr>
              <a:t> </a:t>
            </a:r>
            <a:r>
              <a:rPr sz="1800" b="1" spc="-90" dirty="0">
                <a:latin typeface="Trebuchet MS"/>
                <a:cs typeface="Trebuchet MS"/>
              </a:rPr>
              <a:t>Recognition</a:t>
            </a:r>
            <a:r>
              <a:rPr sz="1800" b="1" spc="-204" dirty="0">
                <a:latin typeface="Trebuchet MS"/>
                <a:cs typeface="Trebuchet MS"/>
              </a:rPr>
              <a:t> </a:t>
            </a:r>
            <a:r>
              <a:rPr sz="1800" b="1" spc="-80" dirty="0">
                <a:latin typeface="Trebuchet MS"/>
                <a:cs typeface="Trebuchet MS"/>
              </a:rPr>
              <a:t>by</a:t>
            </a:r>
            <a:r>
              <a:rPr sz="1800" b="1" spc="-190" dirty="0">
                <a:latin typeface="Trebuchet MS"/>
                <a:cs typeface="Trebuchet MS"/>
              </a:rPr>
              <a:t> </a:t>
            </a:r>
            <a:r>
              <a:rPr sz="1800" b="1" spc="-90" dirty="0">
                <a:latin typeface="Trebuchet MS"/>
                <a:cs typeface="Trebuchet MS"/>
              </a:rPr>
              <a:t>Unsupervised</a:t>
            </a:r>
            <a:r>
              <a:rPr sz="1800" b="1" spc="-204" dirty="0">
                <a:latin typeface="Trebuchet MS"/>
                <a:cs typeface="Trebuchet MS"/>
              </a:rPr>
              <a:t> </a:t>
            </a:r>
            <a:r>
              <a:rPr sz="1800" b="1" spc="-155" dirty="0">
                <a:latin typeface="Trebuchet MS"/>
                <a:cs typeface="Trebuchet MS"/>
              </a:rPr>
              <a:t>Scale-­‐Invariant</a:t>
            </a:r>
            <a:r>
              <a:rPr sz="1800" b="1" spc="-265" dirty="0">
                <a:latin typeface="Trebuchet MS"/>
                <a:cs typeface="Trebuchet MS"/>
              </a:rPr>
              <a:t> </a:t>
            </a:r>
            <a:r>
              <a:rPr sz="1800" b="1" spc="-120" dirty="0">
                <a:latin typeface="Trebuchet MS"/>
                <a:cs typeface="Trebuchet MS"/>
              </a:rPr>
              <a:t>Learning</a:t>
            </a:r>
            <a:r>
              <a:rPr sz="1800" spc="-120" dirty="0">
                <a:latin typeface="Trebuchet MS"/>
                <a:cs typeface="Trebuchet MS"/>
              </a:rPr>
              <a:t>,  </a:t>
            </a:r>
            <a:r>
              <a:rPr sz="1800" spc="-95" dirty="0">
                <a:latin typeface="Trebuchet MS"/>
                <a:cs typeface="Trebuchet MS"/>
              </a:rPr>
              <a:t>Fergus </a:t>
            </a:r>
            <a:r>
              <a:rPr sz="1800" spc="-100" dirty="0">
                <a:latin typeface="Trebuchet MS"/>
                <a:cs typeface="Trebuchet MS"/>
              </a:rPr>
              <a:t>et </a:t>
            </a:r>
            <a:r>
              <a:rPr sz="1800" spc="-140" dirty="0">
                <a:latin typeface="Trebuchet MS"/>
                <a:cs typeface="Trebuchet MS"/>
              </a:rPr>
              <a:t>al., </a:t>
            </a:r>
            <a:r>
              <a:rPr sz="1800" i="1" spc="-100" dirty="0">
                <a:latin typeface="Trebuchet MS"/>
                <a:cs typeface="Trebuchet MS"/>
              </a:rPr>
              <a:t>CVPR</a:t>
            </a:r>
            <a:r>
              <a:rPr sz="1800" i="1" spc="-85" dirty="0">
                <a:latin typeface="Trebuchet MS"/>
                <a:cs typeface="Trebuchet MS"/>
              </a:rPr>
              <a:t> </a:t>
            </a:r>
            <a:r>
              <a:rPr sz="1800" spc="-85" dirty="0">
                <a:latin typeface="Trebuchet MS"/>
                <a:cs typeface="Trebuchet MS"/>
              </a:rPr>
              <a:t>2003.</a:t>
            </a:r>
            <a:endParaRPr sz="1800">
              <a:latin typeface="Trebuchet MS"/>
              <a:cs typeface="Trebuchet MS"/>
            </a:endParaRPr>
          </a:p>
        </p:txBody>
      </p:sp>
    </p:spTree>
    <p:extLst>
      <p:ext uri="{BB962C8B-B14F-4D97-AF65-F5344CB8AC3E}">
        <p14:creationId xmlns:p14="http://schemas.microsoft.com/office/powerpoint/2010/main" val="15902903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50966"/>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2003</a:t>
            </a:r>
            <a:endParaRPr sz="4400"/>
          </a:p>
        </p:txBody>
      </p:sp>
      <p:sp>
        <p:nvSpPr>
          <p:cNvPr id="3" name="object 3"/>
          <p:cNvSpPr txBox="1"/>
          <p:nvPr/>
        </p:nvSpPr>
        <p:spPr>
          <a:xfrm>
            <a:off x="4343400" y="300183"/>
            <a:ext cx="401764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Times New Roman"/>
                <a:cs typeface="Times New Roman"/>
              </a:rPr>
              <a:t>Constellation </a:t>
            </a:r>
            <a:r>
              <a:rPr sz="2800" spc="-5" dirty="0">
                <a:latin typeface="Times New Roman"/>
                <a:cs typeface="Times New Roman"/>
              </a:rPr>
              <a:t>model</a:t>
            </a:r>
            <a:r>
              <a:rPr sz="2800" spc="-105" dirty="0">
                <a:latin typeface="Times New Roman"/>
                <a:cs typeface="Times New Roman"/>
              </a:rPr>
              <a:t> </a:t>
            </a:r>
            <a:r>
              <a:rPr sz="2800" spc="-20" dirty="0">
                <a:latin typeface="Times New Roman"/>
                <a:cs typeface="Times New Roman"/>
              </a:rPr>
              <a:t>(redux)</a:t>
            </a:r>
            <a:endParaRPr sz="2800">
              <a:latin typeface="Times New Roman"/>
              <a:cs typeface="Times New Roman"/>
            </a:endParaRPr>
          </a:p>
        </p:txBody>
      </p:sp>
      <p:sp>
        <p:nvSpPr>
          <p:cNvPr id="4" name="object 4"/>
          <p:cNvSpPr/>
          <p:nvPr/>
        </p:nvSpPr>
        <p:spPr>
          <a:xfrm>
            <a:off x="1942345" y="1837508"/>
            <a:ext cx="4918762" cy="361804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96200" y="1752600"/>
            <a:ext cx="3429000" cy="3580263"/>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425253" y="5637211"/>
            <a:ext cx="2073910" cy="299720"/>
          </a:xfrm>
          <a:prstGeom prst="rect">
            <a:avLst/>
          </a:prstGeom>
        </p:spPr>
        <p:txBody>
          <a:bodyPr vert="horz" wrap="square" lIns="0" tIns="12700" rIns="0" bIns="0" rtlCol="0">
            <a:spAutoFit/>
          </a:bodyPr>
          <a:lstStyle/>
          <a:p>
            <a:pPr marL="12700">
              <a:lnSpc>
                <a:spcPct val="100000"/>
              </a:lnSpc>
              <a:spcBef>
                <a:spcPts val="100"/>
              </a:spcBef>
            </a:pPr>
            <a:r>
              <a:rPr sz="1800" spc="-130" dirty="0">
                <a:latin typeface="Trebuchet MS"/>
                <a:cs typeface="Trebuchet MS"/>
              </a:rPr>
              <a:t>Joint </a:t>
            </a:r>
            <a:r>
              <a:rPr sz="1800" spc="-65" dirty="0">
                <a:latin typeface="Trebuchet MS"/>
                <a:cs typeface="Trebuchet MS"/>
              </a:rPr>
              <a:t>Gaussian</a:t>
            </a:r>
            <a:r>
              <a:rPr sz="1800" spc="-70" dirty="0">
                <a:latin typeface="Trebuchet MS"/>
                <a:cs typeface="Trebuchet MS"/>
              </a:rPr>
              <a:t> </a:t>
            </a:r>
            <a:r>
              <a:rPr sz="1800" spc="-90" dirty="0">
                <a:latin typeface="Trebuchet MS"/>
                <a:cs typeface="Trebuchet MS"/>
              </a:rPr>
              <a:t>density</a:t>
            </a:r>
            <a:endParaRPr sz="1800">
              <a:latin typeface="Trebuchet MS"/>
              <a:cs typeface="Trebuchet MS"/>
            </a:endParaRPr>
          </a:p>
        </p:txBody>
      </p:sp>
      <p:sp>
        <p:nvSpPr>
          <p:cNvPr id="9" name="object 9"/>
          <p:cNvSpPr/>
          <p:nvPr/>
        </p:nvSpPr>
        <p:spPr>
          <a:xfrm>
            <a:off x="2382689" y="3255681"/>
            <a:ext cx="4065329" cy="1012471"/>
          </a:xfrm>
          <a:prstGeom prst="rect">
            <a:avLst/>
          </a:prstGeom>
          <a:blipFill>
            <a:blip r:embed="rId4" cstate="print"/>
            <a:stretch>
              <a:fillRect/>
            </a:stretch>
          </a:blipFill>
        </p:spPr>
        <p:txBody>
          <a:bodyPr wrap="square" lIns="0" tIns="0" rIns="0" bIns="0" rtlCol="0"/>
          <a:lstStyle/>
          <a:p>
            <a:endParaRPr/>
          </a:p>
        </p:txBody>
      </p:sp>
      <p:sp>
        <p:nvSpPr>
          <p:cNvPr id="10" name="object 7"/>
          <p:cNvSpPr/>
          <p:nvPr/>
        </p:nvSpPr>
        <p:spPr>
          <a:xfrm>
            <a:off x="7607300" y="1524000"/>
            <a:ext cx="3975100" cy="3808863"/>
          </a:xfrm>
          <a:prstGeom prst="rect">
            <a:avLst/>
          </a:prstGeom>
          <a:blipFill>
            <a:blip r:embed="rId5" cstate="print"/>
            <a:stretch>
              <a:fillRect/>
            </a:stretch>
          </a:blipFill>
        </p:spPr>
        <p:txBody>
          <a:bodyPr wrap="square" lIns="0" tIns="0" rIns="0" bIns="0" rtlCol="0"/>
          <a:lstStyle/>
          <a:p>
            <a:endParaRPr/>
          </a:p>
        </p:txBody>
      </p:sp>
      <p:sp>
        <p:nvSpPr>
          <p:cNvPr id="11" name="object 8"/>
          <p:cNvSpPr txBox="1"/>
          <p:nvPr/>
        </p:nvSpPr>
        <p:spPr>
          <a:xfrm>
            <a:off x="7699959" y="5244172"/>
            <a:ext cx="3662258" cy="438581"/>
          </a:xfrm>
          <a:prstGeom prst="rect">
            <a:avLst/>
          </a:prstGeom>
        </p:spPr>
        <p:txBody>
          <a:bodyPr vert="horz" wrap="square" lIns="0" tIns="27939" rIns="0" bIns="0" rtlCol="0">
            <a:spAutoFit/>
          </a:bodyPr>
          <a:lstStyle/>
          <a:p>
            <a:pPr marL="12700" marR="5080">
              <a:lnSpc>
                <a:spcPts val="1600"/>
              </a:lnSpc>
              <a:spcBef>
                <a:spcPts val="219"/>
              </a:spcBef>
            </a:pPr>
            <a:r>
              <a:rPr sz="1400" spc="-85" dirty="0">
                <a:latin typeface="Trebuchet MS"/>
                <a:cs typeface="Trebuchet MS"/>
              </a:rPr>
              <a:t>The </a:t>
            </a:r>
            <a:r>
              <a:rPr sz="1400" spc="-65" dirty="0">
                <a:latin typeface="Trebuchet MS"/>
                <a:cs typeface="Trebuchet MS"/>
              </a:rPr>
              <a:t>representation </a:t>
            </a:r>
            <a:r>
              <a:rPr sz="1400" spc="-55" dirty="0">
                <a:latin typeface="Trebuchet MS"/>
                <a:cs typeface="Trebuchet MS"/>
              </a:rPr>
              <a:t>and </a:t>
            </a:r>
            <a:r>
              <a:rPr sz="1400" spc="-70" dirty="0">
                <a:latin typeface="Trebuchet MS"/>
                <a:cs typeface="Trebuchet MS"/>
              </a:rPr>
              <a:t>matching </a:t>
            </a:r>
            <a:r>
              <a:rPr sz="1400" spc="-75" dirty="0">
                <a:latin typeface="Trebuchet MS"/>
                <a:cs typeface="Trebuchet MS"/>
              </a:rPr>
              <a:t>of</a:t>
            </a:r>
            <a:r>
              <a:rPr sz="1400" spc="-204" dirty="0">
                <a:latin typeface="Trebuchet MS"/>
                <a:cs typeface="Trebuchet MS"/>
              </a:rPr>
              <a:t> </a:t>
            </a:r>
            <a:r>
              <a:rPr sz="1400" spc="-75" dirty="0">
                <a:latin typeface="Trebuchet MS"/>
                <a:cs typeface="Trebuchet MS"/>
              </a:rPr>
              <a:t>pictorial  structures, </a:t>
            </a:r>
            <a:r>
              <a:rPr sz="1400" spc="-90" dirty="0">
                <a:latin typeface="Trebuchet MS"/>
                <a:cs typeface="Trebuchet MS"/>
              </a:rPr>
              <a:t>Fischler </a:t>
            </a:r>
            <a:r>
              <a:rPr sz="1400" spc="-55" dirty="0">
                <a:latin typeface="Trebuchet MS"/>
                <a:cs typeface="Trebuchet MS"/>
              </a:rPr>
              <a:t>and </a:t>
            </a:r>
            <a:r>
              <a:rPr sz="1400" spc="-90" dirty="0">
                <a:latin typeface="Trebuchet MS"/>
                <a:cs typeface="Trebuchet MS"/>
              </a:rPr>
              <a:t>Elschlager,</a:t>
            </a:r>
            <a:r>
              <a:rPr sz="1400" spc="-5" dirty="0">
                <a:latin typeface="Trebuchet MS"/>
                <a:cs typeface="Trebuchet MS"/>
              </a:rPr>
              <a:t> </a:t>
            </a:r>
            <a:r>
              <a:rPr sz="1400" spc="-35" dirty="0">
                <a:latin typeface="Trebuchet MS"/>
                <a:cs typeface="Trebuchet MS"/>
              </a:rPr>
              <a:t>1973</a:t>
            </a:r>
            <a:endParaRPr sz="1400" dirty="0">
              <a:latin typeface="Trebuchet MS"/>
              <a:cs typeface="Trebuchet MS"/>
            </a:endParaRPr>
          </a:p>
        </p:txBody>
      </p:sp>
    </p:spTree>
    <p:extLst>
      <p:ext uri="{BB962C8B-B14F-4D97-AF65-F5344CB8AC3E}">
        <p14:creationId xmlns:p14="http://schemas.microsoft.com/office/powerpoint/2010/main" val="4280889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5401" y="354431"/>
            <a:ext cx="5465445" cy="513080"/>
          </a:xfrm>
          <a:prstGeom prst="rect">
            <a:avLst/>
          </a:prstGeom>
        </p:spPr>
        <p:txBody>
          <a:bodyPr vert="horz" wrap="square" lIns="0" tIns="12700" rIns="0" bIns="0" rtlCol="0">
            <a:spAutoFit/>
          </a:bodyPr>
          <a:lstStyle/>
          <a:p>
            <a:pPr marL="12700">
              <a:lnSpc>
                <a:spcPct val="100000"/>
              </a:lnSpc>
              <a:spcBef>
                <a:spcPts val="100"/>
              </a:spcBef>
            </a:pPr>
            <a:r>
              <a:rPr sz="3200" spc="-140" dirty="0"/>
              <a:t>Interest</a:t>
            </a:r>
            <a:r>
              <a:rPr sz="3200" spc="-515" dirty="0"/>
              <a:t> </a:t>
            </a:r>
            <a:r>
              <a:rPr sz="3200" spc="-105" dirty="0" smtClean="0"/>
              <a:t>points</a:t>
            </a:r>
            <a:r>
              <a:rPr sz="3200" spc="-400" dirty="0" smtClean="0"/>
              <a:t> </a:t>
            </a:r>
            <a:r>
              <a:rPr sz="3200" spc="-105" dirty="0"/>
              <a:t>used</a:t>
            </a:r>
            <a:r>
              <a:rPr sz="3200" spc="-225" dirty="0"/>
              <a:t> </a:t>
            </a:r>
            <a:r>
              <a:rPr sz="3200" spc="-114" dirty="0"/>
              <a:t>to</a:t>
            </a:r>
            <a:r>
              <a:rPr sz="3200" spc="-340" dirty="0"/>
              <a:t> </a:t>
            </a:r>
            <a:r>
              <a:rPr sz="3200" spc="-145" dirty="0"/>
              <a:t>find</a:t>
            </a:r>
            <a:r>
              <a:rPr sz="3200" spc="-225" dirty="0"/>
              <a:t> </a:t>
            </a:r>
            <a:r>
              <a:rPr sz="3200" spc="-175" dirty="0"/>
              <a:t>parts:</a:t>
            </a:r>
            <a:endParaRPr sz="3200" dirty="0"/>
          </a:p>
        </p:txBody>
      </p:sp>
      <p:sp>
        <p:nvSpPr>
          <p:cNvPr id="3" name="object 3"/>
          <p:cNvSpPr/>
          <p:nvPr/>
        </p:nvSpPr>
        <p:spPr>
          <a:xfrm>
            <a:off x="3530600" y="1442352"/>
            <a:ext cx="4793359" cy="305344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518699" y="4625784"/>
            <a:ext cx="4738370" cy="541020"/>
          </a:xfrm>
          <a:prstGeom prst="rect">
            <a:avLst/>
          </a:prstGeom>
        </p:spPr>
        <p:txBody>
          <a:bodyPr vert="horz" wrap="square" lIns="0" tIns="48260" rIns="0" bIns="0" rtlCol="0">
            <a:spAutoFit/>
          </a:bodyPr>
          <a:lstStyle/>
          <a:p>
            <a:pPr marL="12700" marR="5080">
              <a:lnSpc>
                <a:spcPts val="1900"/>
              </a:lnSpc>
              <a:spcBef>
                <a:spcPts val="380"/>
              </a:spcBef>
            </a:pPr>
            <a:r>
              <a:rPr sz="1800" spc="-95" dirty="0">
                <a:latin typeface="Trebuchet MS"/>
                <a:cs typeface="Trebuchet MS"/>
              </a:rPr>
              <a:t>Smaller </a:t>
            </a:r>
            <a:r>
              <a:rPr sz="1800" spc="-90" dirty="0">
                <a:latin typeface="Trebuchet MS"/>
                <a:cs typeface="Trebuchet MS"/>
              </a:rPr>
              <a:t>number </a:t>
            </a:r>
            <a:r>
              <a:rPr sz="1800" spc="-95" dirty="0">
                <a:latin typeface="Trebuchet MS"/>
                <a:cs typeface="Trebuchet MS"/>
              </a:rPr>
              <a:t>of </a:t>
            </a:r>
            <a:r>
              <a:rPr sz="1800" spc="-90" dirty="0">
                <a:latin typeface="Trebuchet MS"/>
                <a:cs typeface="Trebuchet MS"/>
              </a:rPr>
              <a:t>candidate </a:t>
            </a:r>
            <a:r>
              <a:rPr sz="1800" spc="-80" dirty="0">
                <a:latin typeface="Trebuchet MS"/>
                <a:cs typeface="Trebuchet MS"/>
              </a:rPr>
              <a:t>parts </a:t>
            </a:r>
            <a:r>
              <a:rPr sz="1800" spc="-75" dirty="0">
                <a:latin typeface="Trebuchet MS"/>
                <a:cs typeface="Trebuchet MS"/>
              </a:rPr>
              <a:t>allows </a:t>
            </a:r>
            <a:r>
              <a:rPr sz="1800" spc="-105" dirty="0">
                <a:latin typeface="Trebuchet MS"/>
                <a:cs typeface="Trebuchet MS"/>
              </a:rPr>
              <a:t>for </a:t>
            </a:r>
            <a:r>
              <a:rPr sz="1800" spc="-90" dirty="0">
                <a:latin typeface="Trebuchet MS"/>
                <a:cs typeface="Trebuchet MS"/>
              </a:rPr>
              <a:t>more  </a:t>
            </a:r>
            <a:r>
              <a:rPr sz="1800" spc="-100" dirty="0">
                <a:latin typeface="Trebuchet MS"/>
                <a:cs typeface="Trebuchet MS"/>
              </a:rPr>
              <a:t>complex </a:t>
            </a:r>
            <a:r>
              <a:rPr sz="1800" spc="-85" dirty="0">
                <a:latin typeface="Trebuchet MS"/>
                <a:cs typeface="Trebuchet MS"/>
              </a:rPr>
              <a:t>spatial </a:t>
            </a:r>
            <a:r>
              <a:rPr sz="1800" spc="-105" dirty="0">
                <a:latin typeface="Trebuchet MS"/>
                <a:cs typeface="Trebuchet MS"/>
              </a:rPr>
              <a:t>models.</a:t>
            </a:r>
            <a:endParaRPr sz="1800">
              <a:latin typeface="Trebuchet MS"/>
              <a:cs typeface="Trebuchet MS"/>
            </a:endParaRPr>
          </a:p>
        </p:txBody>
      </p:sp>
    </p:spTree>
    <p:extLst>
      <p:ext uri="{BB962C8B-B14F-4D97-AF65-F5344CB8AC3E}">
        <p14:creationId xmlns:p14="http://schemas.microsoft.com/office/powerpoint/2010/main" val="8206139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611847"/>
            <a:ext cx="248983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Why </a:t>
            </a:r>
            <a:r>
              <a:rPr sz="4400" spc="-280" dirty="0">
                <a:latin typeface="Trebuchet MS"/>
                <a:cs typeface="Trebuchet MS"/>
              </a:rPr>
              <a:t>it</a:t>
            </a:r>
            <a:r>
              <a:rPr sz="4400" spc="-715" dirty="0">
                <a:latin typeface="Trebuchet MS"/>
                <a:cs typeface="Trebuchet MS"/>
              </a:rPr>
              <a:t> </a:t>
            </a:r>
            <a:r>
              <a:rPr sz="4400" spc="-260" dirty="0">
                <a:latin typeface="Trebuchet MS"/>
                <a:cs typeface="Trebuchet MS"/>
              </a:rPr>
              <a:t>fails</a:t>
            </a:r>
            <a:endParaRPr sz="4400">
              <a:latin typeface="Trebuchet MS"/>
              <a:cs typeface="Trebuchet MS"/>
            </a:endParaRPr>
          </a:p>
        </p:txBody>
      </p:sp>
      <p:sp>
        <p:nvSpPr>
          <p:cNvPr id="3" name="object 3"/>
          <p:cNvSpPr txBox="1"/>
          <p:nvPr/>
        </p:nvSpPr>
        <p:spPr>
          <a:xfrm>
            <a:off x="2009533" y="2156091"/>
            <a:ext cx="7324725" cy="452120"/>
          </a:xfrm>
          <a:prstGeom prst="rect">
            <a:avLst/>
          </a:prstGeom>
        </p:spPr>
        <p:txBody>
          <a:bodyPr vert="horz" wrap="square" lIns="0" tIns="12700" rIns="0" bIns="0" rtlCol="0">
            <a:spAutoFit/>
          </a:bodyPr>
          <a:lstStyle/>
          <a:p>
            <a:pPr marL="12700">
              <a:lnSpc>
                <a:spcPct val="100000"/>
              </a:lnSpc>
              <a:spcBef>
                <a:spcPts val="100"/>
              </a:spcBef>
            </a:pPr>
            <a:r>
              <a:rPr sz="2800" spc="-114" dirty="0">
                <a:solidFill>
                  <a:srgbClr val="C00000"/>
                </a:solidFill>
                <a:latin typeface="Trebuchet MS"/>
                <a:cs typeface="Trebuchet MS"/>
              </a:rPr>
              <a:t>Interest</a:t>
            </a:r>
            <a:r>
              <a:rPr sz="2800" spc="-385" dirty="0">
                <a:solidFill>
                  <a:srgbClr val="C00000"/>
                </a:solidFill>
                <a:latin typeface="Trebuchet MS"/>
                <a:cs typeface="Trebuchet MS"/>
              </a:rPr>
              <a:t> </a:t>
            </a:r>
            <a:r>
              <a:rPr sz="2800" spc="-95" dirty="0">
                <a:solidFill>
                  <a:srgbClr val="C00000"/>
                </a:solidFill>
                <a:latin typeface="Trebuchet MS"/>
                <a:cs typeface="Trebuchet MS"/>
              </a:rPr>
              <a:t>points</a:t>
            </a:r>
            <a:r>
              <a:rPr sz="2800" spc="-229" dirty="0">
                <a:solidFill>
                  <a:srgbClr val="C00000"/>
                </a:solidFill>
                <a:latin typeface="Trebuchet MS"/>
                <a:cs typeface="Trebuchet MS"/>
              </a:rPr>
              <a:t> </a:t>
            </a:r>
            <a:r>
              <a:rPr sz="2800" spc="-125" dirty="0">
                <a:solidFill>
                  <a:srgbClr val="C00000"/>
                </a:solidFill>
                <a:latin typeface="Trebuchet MS"/>
                <a:cs typeface="Trebuchet MS"/>
              </a:rPr>
              <a:t>don’t</a:t>
            </a:r>
            <a:r>
              <a:rPr sz="2800" spc="-280" dirty="0">
                <a:solidFill>
                  <a:srgbClr val="C00000"/>
                </a:solidFill>
                <a:latin typeface="Trebuchet MS"/>
                <a:cs typeface="Trebuchet MS"/>
              </a:rPr>
              <a:t> </a:t>
            </a:r>
            <a:r>
              <a:rPr sz="2800" spc="-85" dirty="0">
                <a:solidFill>
                  <a:srgbClr val="C00000"/>
                </a:solidFill>
                <a:latin typeface="Trebuchet MS"/>
                <a:cs typeface="Trebuchet MS"/>
              </a:rPr>
              <a:t>work</a:t>
            </a:r>
            <a:r>
              <a:rPr sz="2800" spc="-215" dirty="0">
                <a:solidFill>
                  <a:srgbClr val="C00000"/>
                </a:solidFill>
                <a:latin typeface="Trebuchet MS"/>
                <a:cs typeface="Trebuchet MS"/>
              </a:rPr>
              <a:t> </a:t>
            </a:r>
            <a:r>
              <a:rPr sz="2800" spc="-120" dirty="0">
                <a:solidFill>
                  <a:srgbClr val="C00000"/>
                </a:solidFill>
                <a:latin typeface="Trebuchet MS"/>
                <a:cs typeface="Trebuchet MS"/>
              </a:rPr>
              <a:t>for</a:t>
            </a:r>
            <a:r>
              <a:rPr sz="2800" spc="-315" dirty="0">
                <a:solidFill>
                  <a:srgbClr val="C00000"/>
                </a:solidFill>
                <a:latin typeface="Trebuchet MS"/>
                <a:cs typeface="Trebuchet MS"/>
              </a:rPr>
              <a:t> </a:t>
            </a:r>
            <a:r>
              <a:rPr sz="2800" spc="-130" dirty="0">
                <a:solidFill>
                  <a:srgbClr val="C00000"/>
                </a:solidFill>
                <a:latin typeface="Trebuchet MS"/>
                <a:cs typeface="Trebuchet MS"/>
              </a:rPr>
              <a:t>category</a:t>
            </a:r>
            <a:r>
              <a:rPr sz="2800" spc="-204" dirty="0">
                <a:solidFill>
                  <a:srgbClr val="C00000"/>
                </a:solidFill>
                <a:latin typeface="Trebuchet MS"/>
                <a:cs typeface="Trebuchet MS"/>
              </a:rPr>
              <a:t> </a:t>
            </a:r>
            <a:r>
              <a:rPr sz="2800" spc="-114" dirty="0">
                <a:solidFill>
                  <a:srgbClr val="C00000"/>
                </a:solidFill>
                <a:latin typeface="Trebuchet MS"/>
                <a:cs typeface="Trebuchet MS"/>
              </a:rPr>
              <a:t>recognition</a:t>
            </a:r>
            <a:endParaRPr sz="2800">
              <a:latin typeface="Trebuchet MS"/>
              <a:cs typeface="Trebuchet MS"/>
            </a:endParaRPr>
          </a:p>
        </p:txBody>
      </p:sp>
      <p:sp>
        <p:nvSpPr>
          <p:cNvPr id="4" name="object 4"/>
          <p:cNvSpPr/>
          <p:nvPr/>
        </p:nvSpPr>
        <p:spPr>
          <a:xfrm>
            <a:off x="1930400" y="2799958"/>
            <a:ext cx="3943742" cy="250864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241676" y="2799988"/>
            <a:ext cx="3956423" cy="252131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18458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bwMode="auto">
          <a:xfrm>
            <a:off x="4876800" y="1274556"/>
            <a:ext cx="7215707" cy="461450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Review</a:t>
            </a:r>
            <a:r>
              <a:rPr lang="en-US" dirty="0"/>
              <a:t>: Sigmoid neurons</a:t>
            </a:r>
          </a:p>
        </p:txBody>
      </p:sp>
      <p:pic>
        <p:nvPicPr>
          <p:cNvPr id="8" name="Picture 7"/>
          <p:cNvPicPr>
            <a:picLocks noChangeAspect="1"/>
          </p:cNvPicPr>
          <p:nvPr/>
        </p:nvPicPr>
        <p:blipFill>
          <a:blip r:embed="rId4"/>
          <a:stretch>
            <a:fillRect/>
          </a:stretch>
        </p:blipFill>
        <p:spPr>
          <a:xfrm>
            <a:off x="925994" y="1761801"/>
            <a:ext cx="3556000" cy="1752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495800"/>
            <a:ext cx="2628900" cy="105156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5900" y="3954955"/>
            <a:ext cx="1981200" cy="540845"/>
          </a:xfrm>
          <a:prstGeom prst="rect">
            <a:avLst/>
          </a:prstGeom>
        </p:spPr>
      </p:pic>
      <p:grpSp>
        <p:nvGrpSpPr>
          <p:cNvPr id="20" name="Group 19"/>
          <p:cNvGrpSpPr/>
          <p:nvPr/>
        </p:nvGrpSpPr>
        <p:grpSpPr>
          <a:xfrm>
            <a:off x="4875508" y="5931715"/>
            <a:ext cx="2909592" cy="520700"/>
            <a:chOff x="4875508" y="5931715"/>
            <a:chExt cx="2909592" cy="520700"/>
          </a:xfrm>
        </p:grpSpPr>
        <p:pic>
          <p:nvPicPr>
            <p:cNvPr id="5" name="Picture 4"/>
            <p:cNvPicPr>
              <a:picLocks noChangeAspect="1"/>
            </p:cNvPicPr>
            <p:nvPr/>
          </p:nvPicPr>
          <p:blipFill>
            <a:blip r:embed="rId7"/>
            <a:stretch>
              <a:fillRect/>
            </a:stretch>
          </p:blipFill>
          <p:spPr>
            <a:xfrm>
              <a:off x="4876800" y="5931715"/>
              <a:ext cx="2908300" cy="228600"/>
            </a:xfrm>
            <a:prstGeom prst="rect">
              <a:avLst/>
            </a:prstGeom>
          </p:spPr>
        </p:pic>
        <p:pic>
          <p:nvPicPr>
            <p:cNvPr id="12" name="Picture 11"/>
            <p:cNvPicPr>
              <a:picLocks noChangeAspect="1"/>
            </p:cNvPicPr>
            <p:nvPr/>
          </p:nvPicPr>
          <p:blipFill>
            <a:blip r:embed="rId8"/>
            <a:stretch>
              <a:fillRect/>
            </a:stretch>
          </p:blipFill>
          <p:spPr>
            <a:xfrm>
              <a:off x="4875508" y="6160315"/>
              <a:ext cx="2794000" cy="292100"/>
            </a:xfrm>
            <a:prstGeom prst="rect">
              <a:avLst/>
            </a:prstGeom>
          </p:spPr>
        </p:pic>
      </p:grpSp>
      <p:grpSp>
        <p:nvGrpSpPr>
          <p:cNvPr id="19" name="Group 18"/>
          <p:cNvGrpSpPr/>
          <p:nvPr/>
        </p:nvGrpSpPr>
        <p:grpSpPr>
          <a:xfrm>
            <a:off x="9144000" y="2882900"/>
            <a:ext cx="3048000" cy="883573"/>
            <a:chOff x="9144000" y="2882900"/>
            <a:chExt cx="3048000" cy="883573"/>
          </a:xfrm>
        </p:grpSpPr>
        <p:pic>
          <p:nvPicPr>
            <p:cNvPr id="14" name="Picture 13"/>
            <p:cNvPicPr>
              <a:picLocks noChangeAspect="1"/>
            </p:cNvPicPr>
            <p:nvPr/>
          </p:nvPicPr>
          <p:blipFill>
            <a:blip r:embed="rId9"/>
            <a:stretch>
              <a:fillRect/>
            </a:stretch>
          </p:blipFill>
          <p:spPr>
            <a:xfrm>
              <a:off x="9144000" y="2882900"/>
              <a:ext cx="3048000" cy="241300"/>
            </a:xfrm>
            <a:prstGeom prst="rect">
              <a:avLst/>
            </a:prstGeom>
          </p:spPr>
        </p:pic>
        <p:pic>
          <p:nvPicPr>
            <p:cNvPr id="15" name="Picture 14"/>
            <p:cNvPicPr>
              <a:picLocks noChangeAspect="1"/>
            </p:cNvPicPr>
            <p:nvPr/>
          </p:nvPicPr>
          <p:blipFill>
            <a:blip r:embed="rId10"/>
            <a:stretch>
              <a:fillRect/>
            </a:stretch>
          </p:blipFill>
          <p:spPr>
            <a:xfrm>
              <a:off x="9144000" y="3147806"/>
              <a:ext cx="2235200" cy="266700"/>
            </a:xfrm>
            <a:prstGeom prst="rect">
              <a:avLst/>
            </a:prstGeom>
          </p:spPr>
        </p:pic>
        <p:pic>
          <p:nvPicPr>
            <p:cNvPr id="17" name="Picture 16"/>
            <p:cNvPicPr>
              <a:picLocks noChangeAspect="1"/>
            </p:cNvPicPr>
            <p:nvPr/>
          </p:nvPicPr>
          <p:blipFill>
            <a:blip r:embed="rId11"/>
            <a:stretch>
              <a:fillRect/>
            </a:stretch>
          </p:blipFill>
          <p:spPr>
            <a:xfrm>
              <a:off x="9147444" y="3438112"/>
              <a:ext cx="1092200" cy="292100"/>
            </a:xfrm>
            <a:prstGeom prst="rect">
              <a:avLst/>
            </a:prstGeom>
          </p:spPr>
        </p:pic>
        <p:sp>
          <p:nvSpPr>
            <p:cNvPr id="18" name="TextBox 17"/>
            <p:cNvSpPr txBox="1"/>
            <p:nvPr/>
          </p:nvSpPr>
          <p:spPr>
            <a:xfrm>
              <a:off x="10111559" y="3397141"/>
              <a:ext cx="300082" cy="369332"/>
            </a:xfrm>
            <a:prstGeom prst="rect">
              <a:avLst/>
            </a:prstGeom>
            <a:noFill/>
          </p:spPr>
          <p:txBody>
            <a:bodyPr wrap="none" rtlCol="0">
              <a:spAutoFit/>
            </a:bodyPr>
            <a:lstStyle/>
            <a:p>
              <a:r>
                <a:rPr lang="en-US" dirty="0" smtClean="0">
                  <a:latin typeface="times" charset="0"/>
                </a:rPr>
                <a:t>1</a:t>
              </a:r>
              <a:endParaRPr lang="en-US" dirty="0">
                <a:latin typeface="times" charset="0"/>
              </a:endParaRPr>
            </a:p>
          </p:txBody>
        </p:sp>
      </p:grpSp>
    </p:spTree>
    <p:extLst>
      <p:ext uri="{BB962C8B-B14F-4D97-AF65-F5344CB8AC3E}">
        <p14:creationId xmlns:p14="http://schemas.microsoft.com/office/powerpoint/2010/main" val="3352685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4909" y="136490"/>
            <a:ext cx="4291330" cy="695960"/>
          </a:xfrm>
          <a:prstGeom prst="rect">
            <a:avLst/>
          </a:prstGeom>
        </p:spPr>
        <p:txBody>
          <a:bodyPr vert="horz" wrap="square" lIns="0" tIns="12700" rIns="0" bIns="0" rtlCol="0">
            <a:spAutoFit/>
          </a:bodyPr>
          <a:lstStyle/>
          <a:p>
            <a:pPr marL="12700">
              <a:lnSpc>
                <a:spcPct val="100000"/>
              </a:lnSpc>
              <a:spcBef>
                <a:spcPts val="100"/>
              </a:spcBef>
            </a:pPr>
            <a:r>
              <a:rPr sz="4400" spc="-335" dirty="0"/>
              <a:t>Too </a:t>
            </a:r>
            <a:r>
              <a:rPr sz="4400" spc="-204" dirty="0"/>
              <a:t>many</a:t>
            </a:r>
            <a:r>
              <a:rPr sz="4400" spc="-405" dirty="0"/>
              <a:t> </a:t>
            </a:r>
            <a:r>
              <a:rPr sz="4400" spc="-160" dirty="0"/>
              <a:t>springs…</a:t>
            </a:r>
            <a:endParaRPr sz="4400"/>
          </a:p>
        </p:txBody>
      </p:sp>
      <p:sp>
        <p:nvSpPr>
          <p:cNvPr id="3" name="object 3"/>
          <p:cNvSpPr/>
          <p:nvPr/>
        </p:nvSpPr>
        <p:spPr>
          <a:xfrm>
            <a:off x="894909" y="1967483"/>
            <a:ext cx="5573773" cy="412089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93485" y="3586507"/>
            <a:ext cx="4608559" cy="121408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48775" y="1786366"/>
            <a:ext cx="5105809" cy="458934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32522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4200" y="1828800"/>
            <a:ext cx="5207000" cy="3251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11900" y="1828800"/>
            <a:ext cx="5194300" cy="32512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095461" y="1038148"/>
            <a:ext cx="2406015" cy="558800"/>
          </a:xfrm>
          <a:prstGeom prst="rect">
            <a:avLst/>
          </a:prstGeom>
        </p:spPr>
        <p:txBody>
          <a:bodyPr vert="horz" wrap="square" lIns="0" tIns="12700" rIns="0" bIns="0" rtlCol="0">
            <a:spAutoFit/>
          </a:bodyPr>
          <a:lstStyle/>
          <a:p>
            <a:pPr marL="12700">
              <a:lnSpc>
                <a:spcPct val="100000"/>
              </a:lnSpc>
              <a:spcBef>
                <a:spcPts val="100"/>
              </a:spcBef>
            </a:pPr>
            <a:r>
              <a:rPr sz="3500" spc="-155" dirty="0"/>
              <a:t>Classification</a:t>
            </a:r>
            <a:endParaRPr sz="3500"/>
          </a:p>
        </p:txBody>
      </p:sp>
      <p:sp>
        <p:nvSpPr>
          <p:cNvPr id="5" name="object 5"/>
          <p:cNvSpPr txBox="1"/>
          <p:nvPr/>
        </p:nvSpPr>
        <p:spPr>
          <a:xfrm>
            <a:off x="7745539" y="1038148"/>
            <a:ext cx="1795780" cy="558800"/>
          </a:xfrm>
          <a:prstGeom prst="rect">
            <a:avLst/>
          </a:prstGeom>
        </p:spPr>
        <p:txBody>
          <a:bodyPr vert="horz" wrap="square" lIns="0" tIns="12700" rIns="0" bIns="0" rtlCol="0">
            <a:spAutoFit/>
          </a:bodyPr>
          <a:lstStyle/>
          <a:p>
            <a:pPr marL="12700">
              <a:lnSpc>
                <a:spcPct val="100000"/>
              </a:lnSpc>
              <a:spcBef>
                <a:spcPts val="100"/>
              </a:spcBef>
            </a:pPr>
            <a:r>
              <a:rPr sz="3500" spc="-40" dirty="0">
                <a:latin typeface="Trebuchet MS"/>
                <a:cs typeface="Trebuchet MS"/>
              </a:rPr>
              <a:t>D</a:t>
            </a:r>
            <a:r>
              <a:rPr sz="3500" spc="-125" dirty="0">
                <a:latin typeface="Trebuchet MS"/>
                <a:cs typeface="Trebuchet MS"/>
              </a:rPr>
              <a:t>e</a:t>
            </a:r>
            <a:r>
              <a:rPr sz="3500" spc="-195" dirty="0">
                <a:latin typeface="Trebuchet MS"/>
                <a:cs typeface="Trebuchet MS"/>
              </a:rPr>
              <a:t>t</a:t>
            </a:r>
            <a:r>
              <a:rPr sz="3500" spc="-215" dirty="0">
                <a:latin typeface="Trebuchet MS"/>
                <a:cs typeface="Trebuchet MS"/>
              </a:rPr>
              <a:t>e</a:t>
            </a:r>
            <a:r>
              <a:rPr sz="3500" spc="-235" dirty="0">
                <a:latin typeface="Trebuchet MS"/>
                <a:cs typeface="Trebuchet MS"/>
              </a:rPr>
              <a:t>c</a:t>
            </a:r>
            <a:r>
              <a:rPr sz="3500" spc="-195" dirty="0">
                <a:latin typeface="Trebuchet MS"/>
                <a:cs typeface="Trebuchet MS"/>
              </a:rPr>
              <a:t>t</a:t>
            </a:r>
            <a:r>
              <a:rPr sz="3500" spc="-200" dirty="0">
                <a:latin typeface="Trebuchet MS"/>
                <a:cs typeface="Trebuchet MS"/>
              </a:rPr>
              <a:t>i</a:t>
            </a:r>
            <a:r>
              <a:rPr sz="3500" spc="-80" dirty="0">
                <a:latin typeface="Trebuchet MS"/>
                <a:cs typeface="Trebuchet MS"/>
              </a:rPr>
              <a:t>o</a:t>
            </a:r>
            <a:r>
              <a:rPr sz="3500" spc="-75" dirty="0">
                <a:latin typeface="Trebuchet MS"/>
                <a:cs typeface="Trebuchet MS"/>
              </a:rPr>
              <a:t>n</a:t>
            </a:r>
            <a:endParaRPr sz="3500">
              <a:latin typeface="Trebuchet MS"/>
              <a:cs typeface="Trebuchet MS"/>
            </a:endParaRPr>
          </a:p>
        </p:txBody>
      </p:sp>
      <p:sp>
        <p:nvSpPr>
          <p:cNvPr id="6" name="object 6"/>
          <p:cNvSpPr txBox="1"/>
          <p:nvPr/>
        </p:nvSpPr>
        <p:spPr>
          <a:xfrm>
            <a:off x="5844057" y="1038148"/>
            <a:ext cx="544195" cy="558800"/>
          </a:xfrm>
          <a:prstGeom prst="rect">
            <a:avLst/>
          </a:prstGeom>
        </p:spPr>
        <p:txBody>
          <a:bodyPr vert="horz" wrap="square" lIns="0" tIns="12700" rIns="0" bIns="0" rtlCol="0">
            <a:spAutoFit/>
          </a:bodyPr>
          <a:lstStyle/>
          <a:p>
            <a:pPr marL="12700">
              <a:lnSpc>
                <a:spcPct val="100000"/>
              </a:lnSpc>
              <a:spcBef>
                <a:spcPts val="100"/>
              </a:spcBef>
            </a:pPr>
            <a:r>
              <a:rPr sz="3500" spc="-260" dirty="0">
                <a:latin typeface="Trebuchet MS"/>
                <a:cs typeface="Trebuchet MS"/>
              </a:rPr>
              <a:t>V</a:t>
            </a:r>
            <a:r>
              <a:rPr sz="3500" spc="-20" dirty="0">
                <a:latin typeface="Trebuchet MS"/>
                <a:cs typeface="Trebuchet MS"/>
              </a:rPr>
              <a:t>s</a:t>
            </a:r>
            <a:r>
              <a:rPr sz="3500" spc="-405" dirty="0">
                <a:latin typeface="Trebuchet MS"/>
                <a:cs typeface="Trebuchet MS"/>
              </a:rPr>
              <a:t>.</a:t>
            </a:r>
            <a:endParaRPr sz="3500">
              <a:latin typeface="Trebuchet MS"/>
              <a:cs typeface="Trebuchet MS"/>
            </a:endParaRPr>
          </a:p>
        </p:txBody>
      </p:sp>
      <p:sp>
        <p:nvSpPr>
          <p:cNvPr id="7" name="object 7"/>
          <p:cNvSpPr txBox="1"/>
          <p:nvPr/>
        </p:nvSpPr>
        <p:spPr>
          <a:xfrm>
            <a:off x="848842" y="2095537"/>
            <a:ext cx="1089025" cy="558800"/>
          </a:xfrm>
          <a:prstGeom prst="rect">
            <a:avLst/>
          </a:prstGeom>
        </p:spPr>
        <p:txBody>
          <a:bodyPr vert="horz" wrap="square" lIns="0" tIns="12700" rIns="0" bIns="0" rtlCol="0">
            <a:spAutoFit/>
          </a:bodyPr>
          <a:lstStyle/>
          <a:p>
            <a:pPr marL="12700">
              <a:lnSpc>
                <a:spcPct val="100000"/>
              </a:lnSpc>
              <a:spcBef>
                <a:spcPts val="100"/>
              </a:spcBef>
            </a:pPr>
            <a:r>
              <a:rPr sz="3500" spc="-1375" dirty="0">
                <a:solidFill>
                  <a:srgbClr val="00FDFF"/>
                </a:solidFill>
                <a:latin typeface="Wingdings"/>
                <a:cs typeface="Wingdings"/>
              </a:rPr>
              <a:t></a:t>
            </a:r>
            <a:r>
              <a:rPr sz="3500" spc="-114" dirty="0">
                <a:solidFill>
                  <a:srgbClr val="00FDFF"/>
                </a:solidFill>
                <a:latin typeface="Times New Roman"/>
                <a:cs typeface="Times New Roman"/>
              </a:rPr>
              <a:t> </a:t>
            </a:r>
            <a:r>
              <a:rPr sz="3500" spc="-185" dirty="0">
                <a:solidFill>
                  <a:srgbClr val="00FDFF"/>
                </a:solidFill>
                <a:latin typeface="Trebuchet MS"/>
                <a:cs typeface="Trebuchet MS"/>
              </a:rPr>
              <a:t>Cat</a:t>
            </a:r>
            <a:endParaRPr sz="3500">
              <a:latin typeface="Trebuchet MS"/>
              <a:cs typeface="Trebuchet MS"/>
            </a:endParaRPr>
          </a:p>
        </p:txBody>
      </p:sp>
      <p:sp>
        <p:nvSpPr>
          <p:cNvPr id="8" name="object 8"/>
          <p:cNvSpPr txBox="1"/>
          <p:nvPr/>
        </p:nvSpPr>
        <p:spPr>
          <a:xfrm>
            <a:off x="7693088" y="2021852"/>
            <a:ext cx="631825" cy="558800"/>
          </a:xfrm>
          <a:prstGeom prst="rect">
            <a:avLst/>
          </a:prstGeom>
        </p:spPr>
        <p:txBody>
          <a:bodyPr vert="horz" wrap="square" lIns="0" tIns="12700" rIns="0" bIns="0" rtlCol="0">
            <a:spAutoFit/>
          </a:bodyPr>
          <a:lstStyle/>
          <a:p>
            <a:pPr marL="12700">
              <a:lnSpc>
                <a:spcPct val="100000"/>
              </a:lnSpc>
              <a:spcBef>
                <a:spcPts val="100"/>
              </a:spcBef>
            </a:pPr>
            <a:r>
              <a:rPr sz="3500" spc="-180" dirty="0">
                <a:solidFill>
                  <a:srgbClr val="00FDFF"/>
                </a:solidFill>
                <a:latin typeface="Trebuchet MS"/>
                <a:cs typeface="Trebuchet MS"/>
              </a:rPr>
              <a:t>C</a:t>
            </a:r>
            <a:r>
              <a:rPr sz="3500" spc="-165" dirty="0">
                <a:solidFill>
                  <a:srgbClr val="00FDFF"/>
                </a:solidFill>
                <a:latin typeface="Trebuchet MS"/>
                <a:cs typeface="Trebuchet MS"/>
              </a:rPr>
              <a:t>a</a:t>
            </a:r>
            <a:r>
              <a:rPr sz="3500" spc="-220" dirty="0">
                <a:solidFill>
                  <a:srgbClr val="00FDFF"/>
                </a:solidFill>
                <a:latin typeface="Trebuchet MS"/>
                <a:cs typeface="Trebuchet MS"/>
              </a:rPr>
              <a:t>t</a:t>
            </a:r>
            <a:endParaRPr sz="3500">
              <a:latin typeface="Trebuchet MS"/>
              <a:cs typeface="Trebuchet MS"/>
            </a:endParaRPr>
          </a:p>
        </p:txBody>
      </p:sp>
      <p:sp>
        <p:nvSpPr>
          <p:cNvPr id="9" name="object 9"/>
          <p:cNvSpPr txBox="1"/>
          <p:nvPr/>
        </p:nvSpPr>
        <p:spPr>
          <a:xfrm>
            <a:off x="9423387" y="2008403"/>
            <a:ext cx="631825" cy="558800"/>
          </a:xfrm>
          <a:prstGeom prst="rect">
            <a:avLst/>
          </a:prstGeom>
        </p:spPr>
        <p:txBody>
          <a:bodyPr vert="horz" wrap="square" lIns="0" tIns="12700" rIns="0" bIns="0" rtlCol="0">
            <a:spAutoFit/>
          </a:bodyPr>
          <a:lstStyle/>
          <a:p>
            <a:pPr marL="12700">
              <a:lnSpc>
                <a:spcPct val="100000"/>
              </a:lnSpc>
              <a:spcBef>
                <a:spcPts val="100"/>
              </a:spcBef>
            </a:pPr>
            <a:r>
              <a:rPr sz="3500" spc="-180" dirty="0">
                <a:solidFill>
                  <a:srgbClr val="00FDFF"/>
                </a:solidFill>
                <a:latin typeface="Trebuchet MS"/>
                <a:cs typeface="Trebuchet MS"/>
              </a:rPr>
              <a:t>C</a:t>
            </a:r>
            <a:r>
              <a:rPr sz="3500" spc="-165" dirty="0">
                <a:solidFill>
                  <a:srgbClr val="00FDFF"/>
                </a:solidFill>
                <a:latin typeface="Trebuchet MS"/>
                <a:cs typeface="Trebuchet MS"/>
              </a:rPr>
              <a:t>a</a:t>
            </a:r>
            <a:r>
              <a:rPr sz="3500" spc="-220" dirty="0">
                <a:solidFill>
                  <a:srgbClr val="00FDFF"/>
                </a:solidFill>
                <a:latin typeface="Trebuchet MS"/>
                <a:cs typeface="Trebuchet MS"/>
              </a:rPr>
              <a:t>t</a:t>
            </a:r>
            <a:endParaRPr sz="3500">
              <a:latin typeface="Trebuchet MS"/>
              <a:cs typeface="Trebuchet MS"/>
            </a:endParaRPr>
          </a:p>
        </p:txBody>
      </p:sp>
      <p:sp>
        <p:nvSpPr>
          <p:cNvPr id="10" name="object 10"/>
          <p:cNvSpPr/>
          <p:nvPr/>
        </p:nvSpPr>
        <p:spPr>
          <a:xfrm>
            <a:off x="7467600" y="2590800"/>
            <a:ext cx="1066800" cy="2387600"/>
          </a:xfrm>
          <a:custGeom>
            <a:avLst/>
            <a:gdLst/>
            <a:ahLst/>
            <a:cxnLst/>
            <a:rect l="l" t="t" r="r" b="b"/>
            <a:pathLst>
              <a:path w="1066800" h="2387600">
                <a:moveTo>
                  <a:pt x="0" y="0"/>
                </a:moveTo>
                <a:lnTo>
                  <a:pt x="1066800" y="0"/>
                </a:lnTo>
                <a:lnTo>
                  <a:pt x="1066800" y="2387601"/>
                </a:lnTo>
                <a:lnTo>
                  <a:pt x="0" y="2387601"/>
                </a:lnTo>
                <a:lnTo>
                  <a:pt x="0" y="0"/>
                </a:lnTo>
                <a:close/>
              </a:path>
            </a:pathLst>
          </a:custGeom>
          <a:ln w="50800">
            <a:solidFill>
              <a:srgbClr val="FF40FF"/>
            </a:solidFill>
          </a:ln>
        </p:spPr>
        <p:txBody>
          <a:bodyPr wrap="square" lIns="0" tIns="0" rIns="0" bIns="0" rtlCol="0"/>
          <a:lstStyle/>
          <a:p>
            <a:endParaRPr/>
          </a:p>
        </p:txBody>
      </p:sp>
      <p:sp>
        <p:nvSpPr>
          <p:cNvPr id="11" name="object 11"/>
          <p:cNvSpPr/>
          <p:nvPr/>
        </p:nvSpPr>
        <p:spPr>
          <a:xfrm>
            <a:off x="8661400" y="2590800"/>
            <a:ext cx="2489200" cy="2387600"/>
          </a:xfrm>
          <a:custGeom>
            <a:avLst/>
            <a:gdLst/>
            <a:ahLst/>
            <a:cxnLst/>
            <a:rect l="l" t="t" r="r" b="b"/>
            <a:pathLst>
              <a:path w="2489200" h="2387600">
                <a:moveTo>
                  <a:pt x="0" y="0"/>
                </a:moveTo>
                <a:lnTo>
                  <a:pt x="2489201" y="0"/>
                </a:lnTo>
                <a:lnTo>
                  <a:pt x="2489201" y="2387601"/>
                </a:lnTo>
                <a:lnTo>
                  <a:pt x="0" y="2387601"/>
                </a:lnTo>
                <a:lnTo>
                  <a:pt x="0" y="0"/>
                </a:lnTo>
                <a:close/>
              </a:path>
            </a:pathLst>
          </a:custGeom>
          <a:ln w="50800">
            <a:solidFill>
              <a:srgbClr val="FF40FF"/>
            </a:solidFill>
          </a:ln>
        </p:spPr>
        <p:txBody>
          <a:bodyPr wrap="square" lIns="0" tIns="0" rIns="0" bIns="0" rtlCol="0"/>
          <a:lstStyle/>
          <a:p>
            <a:endParaRPr/>
          </a:p>
        </p:txBody>
      </p:sp>
    </p:spTree>
    <p:extLst>
      <p:ext uri="{BB962C8B-B14F-4D97-AF65-F5344CB8AC3E}">
        <p14:creationId xmlns:p14="http://schemas.microsoft.com/office/powerpoint/2010/main" val="9948671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48285"/>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t>2005 </a:t>
            </a:r>
            <a:r>
              <a:rPr sz="4400" spc="-155" dirty="0"/>
              <a:t>HOG</a:t>
            </a:r>
            <a:r>
              <a:rPr sz="4400" spc="-830" dirty="0"/>
              <a:t> </a:t>
            </a:r>
            <a:r>
              <a:rPr sz="2400" spc="-114" dirty="0" smtClean="0"/>
              <a:t>(</a:t>
            </a:r>
            <a:r>
              <a:rPr sz="2400" spc="-114" dirty="0"/>
              <a:t>histograms </a:t>
            </a:r>
            <a:r>
              <a:rPr sz="2400" spc="-85" dirty="0"/>
              <a:t>of </a:t>
            </a:r>
            <a:r>
              <a:rPr sz="2400" spc="-114" dirty="0"/>
              <a:t>oriented </a:t>
            </a:r>
            <a:r>
              <a:rPr sz="2400" spc="-135" dirty="0"/>
              <a:t>gradients)</a:t>
            </a:r>
            <a:endParaRPr sz="2400" dirty="0"/>
          </a:p>
        </p:txBody>
      </p:sp>
      <p:sp>
        <p:nvSpPr>
          <p:cNvPr id="3" name="object 3"/>
          <p:cNvSpPr/>
          <p:nvPr/>
        </p:nvSpPr>
        <p:spPr>
          <a:xfrm>
            <a:off x="2717800" y="1460500"/>
            <a:ext cx="6667500" cy="44577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997450" y="1797050"/>
            <a:ext cx="1295400" cy="4000500"/>
          </a:xfrm>
          <a:custGeom>
            <a:avLst/>
            <a:gdLst/>
            <a:ahLst/>
            <a:cxnLst/>
            <a:rect l="l" t="t" r="r" b="b"/>
            <a:pathLst>
              <a:path w="1295400" h="4000500">
                <a:moveTo>
                  <a:pt x="0" y="0"/>
                </a:moveTo>
                <a:lnTo>
                  <a:pt x="1295400" y="0"/>
                </a:lnTo>
                <a:lnTo>
                  <a:pt x="1295400" y="4000502"/>
                </a:lnTo>
                <a:lnTo>
                  <a:pt x="0" y="4000502"/>
                </a:lnTo>
                <a:lnTo>
                  <a:pt x="0" y="0"/>
                </a:lnTo>
                <a:close/>
              </a:path>
            </a:pathLst>
          </a:custGeom>
          <a:ln w="38100">
            <a:solidFill>
              <a:srgbClr val="FF0000"/>
            </a:solidFill>
          </a:ln>
        </p:spPr>
        <p:txBody>
          <a:bodyPr wrap="square" lIns="0" tIns="0" rIns="0" bIns="0" rtlCol="0"/>
          <a:lstStyle/>
          <a:p>
            <a:endParaRPr/>
          </a:p>
        </p:txBody>
      </p:sp>
      <p:sp>
        <p:nvSpPr>
          <p:cNvPr id="5" name="object 5"/>
          <p:cNvSpPr/>
          <p:nvPr/>
        </p:nvSpPr>
        <p:spPr>
          <a:xfrm>
            <a:off x="2724150" y="1797050"/>
            <a:ext cx="1295400" cy="3911600"/>
          </a:xfrm>
          <a:custGeom>
            <a:avLst/>
            <a:gdLst/>
            <a:ahLst/>
            <a:cxnLst/>
            <a:rect l="l" t="t" r="r" b="b"/>
            <a:pathLst>
              <a:path w="1295400" h="3911600">
                <a:moveTo>
                  <a:pt x="0" y="0"/>
                </a:moveTo>
                <a:lnTo>
                  <a:pt x="1295400" y="0"/>
                </a:lnTo>
                <a:lnTo>
                  <a:pt x="1295400" y="3911602"/>
                </a:lnTo>
                <a:lnTo>
                  <a:pt x="0" y="3911602"/>
                </a:lnTo>
                <a:lnTo>
                  <a:pt x="0" y="0"/>
                </a:lnTo>
                <a:close/>
              </a:path>
            </a:pathLst>
          </a:custGeom>
          <a:ln w="38100">
            <a:solidFill>
              <a:srgbClr val="FF0000"/>
            </a:solidFill>
          </a:ln>
        </p:spPr>
        <p:txBody>
          <a:bodyPr wrap="square" lIns="0" tIns="0" rIns="0" bIns="0" rtlCol="0"/>
          <a:lstStyle/>
          <a:p>
            <a:endParaRPr/>
          </a:p>
        </p:txBody>
      </p:sp>
      <p:sp>
        <p:nvSpPr>
          <p:cNvPr id="6" name="object 6"/>
          <p:cNvSpPr/>
          <p:nvPr/>
        </p:nvSpPr>
        <p:spPr>
          <a:xfrm>
            <a:off x="6457950" y="2025650"/>
            <a:ext cx="1295400" cy="3771900"/>
          </a:xfrm>
          <a:custGeom>
            <a:avLst/>
            <a:gdLst/>
            <a:ahLst/>
            <a:cxnLst/>
            <a:rect l="l" t="t" r="r" b="b"/>
            <a:pathLst>
              <a:path w="1295400" h="3771900">
                <a:moveTo>
                  <a:pt x="0" y="0"/>
                </a:moveTo>
                <a:lnTo>
                  <a:pt x="1295400" y="0"/>
                </a:lnTo>
                <a:lnTo>
                  <a:pt x="1295400" y="3771902"/>
                </a:lnTo>
                <a:lnTo>
                  <a:pt x="0" y="3771902"/>
                </a:lnTo>
                <a:lnTo>
                  <a:pt x="0" y="0"/>
                </a:lnTo>
                <a:close/>
              </a:path>
            </a:pathLst>
          </a:custGeom>
          <a:ln w="38100">
            <a:solidFill>
              <a:srgbClr val="FF0000"/>
            </a:solidFill>
          </a:ln>
        </p:spPr>
        <p:txBody>
          <a:bodyPr wrap="square" lIns="0" tIns="0" rIns="0" bIns="0" rtlCol="0"/>
          <a:lstStyle/>
          <a:p>
            <a:endParaRPr/>
          </a:p>
        </p:txBody>
      </p:sp>
      <p:sp>
        <p:nvSpPr>
          <p:cNvPr id="7" name="object 7"/>
          <p:cNvSpPr/>
          <p:nvPr/>
        </p:nvSpPr>
        <p:spPr>
          <a:xfrm>
            <a:off x="7346950" y="1885950"/>
            <a:ext cx="1524000" cy="3911600"/>
          </a:xfrm>
          <a:custGeom>
            <a:avLst/>
            <a:gdLst/>
            <a:ahLst/>
            <a:cxnLst/>
            <a:rect l="l" t="t" r="r" b="b"/>
            <a:pathLst>
              <a:path w="1524000" h="3911600">
                <a:moveTo>
                  <a:pt x="0" y="0"/>
                </a:moveTo>
                <a:lnTo>
                  <a:pt x="1524000" y="0"/>
                </a:lnTo>
                <a:lnTo>
                  <a:pt x="1524000" y="3911602"/>
                </a:lnTo>
                <a:lnTo>
                  <a:pt x="0" y="3911602"/>
                </a:lnTo>
                <a:lnTo>
                  <a:pt x="0" y="0"/>
                </a:lnTo>
                <a:close/>
              </a:path>
            </a:pathLst>
          </a:custGeom>
          <a:ln w="38100">
            <a:solidFill>
              <a:srgbClr val="FF0000"/>
            </a:solidFill>
          </a:ln>
        </p:spPr>
        <p:txBody>
          <a:bodyPr wrap="square" lIns="0" tIns="0" rIns="0" bIns="0" rtlCol="0"/>
          <a:lstStyle/>
          <a:p>
            <a:endParaRPr/>
          </a:p>
        </p:txBody>
      </p:sp>
      <p:sp>
        <p:nvSpPr>
          <p:cNvPr id="8" name="object 8"/>
          <p:cNvSpPr txBox="1"/>
          <p:nvPr/>
        </p:nvSpPr>
        <p:spPr>
          <a:xfrm>
            <a:off x="3569449" y="6129647"/>
            <a:ext cx="5200650" cy="566420"/>
          </a:xfrm>
          <a:prstGeom prst="rect">
            <a:avLst/>
          </a:prstGeom>
        </p:spPr>
        <p:txBody>
          <a:bodyPr vert="horz" wrap="square" lIns="0" tIns="27940" rIns="0" bIns="0" rtlCol="0">
            <a:spAutoFit/>
          </a:bodyPr>
          <a:lstStyle/>
          <a:p>
            <a:pPr marL="12700" marR="5080">
              <a:lnSpc>
                <a:spcPts val="2100"/>
              </a:lnSpc>
              <a:spcBef>
                <a:spcPts val="220"/>
              </a:spcBef>
            </a:pPr>
            <a:r>
              <a:rPr sz="1800" b="1" spc="-85" dirty="0">
                <a:latin typeface="Trebuchet MS"/>
                <a:cs typeface="Trebuchet MS"/>
              </a:rPr>
              <a:t>Histograms</a:t>
            </a:r>
            <a:r>
              <a:rPr sz="1800" b="1" spc="-165" dirty="0">
                <a:latin typeface="Trebuchet MS"/>
                <a:cs typeface="Trebuchet MS"/>
              </a:rPr>
              <a:t> </a:t>
            </a:r>
            <a:r>
              <a:rPr sz="1800" b="1" spc="-60" dirty="0">
                <a:latin typeface="Trebuchet MS"/>
                <a:cs typeface="Trebuchet MS"/>
              </a:rPr>
              <a:t>of</a:t>
            </a:r>
            <a:r>
              <a:rPr sz="1800" b="1" spc="-215" dirty="0">
                <a:latin typeface="Trebuchet MS"/>
                <a:cs typeface="Trebuchet MS"/>
              </a:rPr>
              <a:t> </a:t>
            </a:r>
            <a:r>
              <a:rPr sz="1800" b="1" spc="-110" dirty="0">
                <a:latin typeface="Trebuchet MS"/>
                <a:cs typeface="Trebuchet MS"/>
              </a:rPr>
              <a:t>oriented </a:t>
            </a:r>
            <a:r>
              <a:rPr sz="1800" b="1" spc="-90" dirty="0">
                <a:latin typeface="Trebuchet MS"/>
                <a:cs typeface="Trebuchet MS"/>
              </a:rPr>
              <a:t>gradients</a:t>
            </a:r>
            <a:r>
              <a:rPr sz="1800" b="1" spc="-260" dirty="0">
                <a:latin typeface="Trebuchet MS"/>
                <a:cs typeface="Trebuchet MS"/>
              </a:rPr>
              <a:t> </a:t>
            </a:r>
            <a:r>
              <a:rPr sz="1800" b="1" spc="-75" dirty="0">
                <a:latin typeface="Trebuchet MS"/>
                <a:cs typeface="Trebuchet MS"/>
              </a:rPr>
              <a:t>for</a:t>
            </a:r>
            <a:r>
              <a:rPr sz="1800" b="1" spc="-185" dirty="0">
                <a:latin typeface="Trebuchet MS"/>
                <a:cs typeface="Trebuchet MS"/>
              </a:rPr>
              <a:t> </a:t>
            </a:r>
            <a:r>
              <a:rPr sz="1800" b="1" spc="-70" dirty="0">
                <a:latin typeface="Trebuchet MS"/>
                <a:cs typeface="Trebuchet MS"/>
              </a:rPr>
              <a:t>human</a:t>
            </a:r>
            <a:r>
              <a:rPr sz="1800" b="1" spc="-210" dirty="0">
                <a:latin typeface="Trebuchet MS"/>
                <a:cs typeface="Trebuchet MS"/>
              </a:rPr>
              <a:t> </a:t>
            </a:r>
            <a:r>
              <a:rPr sz="1800" b="1" spc="-114" dirty="0">
                <a:latin typeface="Trebuchet MS"/>
                <a:cs typeface="Trebuchet MS"/>
              </a:rPr>
              <a:t>detection</a:t>
            </a:r>
            <a:r>
              <a:rPr sz="1800" spc="-114" dirty="0">
                <a:latin typeface="Trebuchet MS"/>
                <a:cs typeface="Trebuchet MS"/>
              </a:rPr>
              <a:t>,  </a:t>
            </a:r>
            <a:r>
              <a:rPr sz="1800" spc="-75" dirty="0">
                <a:latin typeface="Trebuchet MS"/>
                <a:cs typeface="Trebuchet MS"/>
              </a:rPr>
              <a:t>Dalal </a:t>
            </a:r>
            <a:r>
              <a:rPr sz="1800" spc="-65" dirty="0">
                <a:latin typeface="Trebuchet MS"/>
                <a:cs typeface="Trebuchet MS"/>
              </a:rPr>
              <a:t>and </a:t>
            </a:r>
            <a:r>
              <a:rPr sz="1800" spc="-135" dirty="0">
                <a:latin typeface="Trebuchet MS"/>
                <a:cs typeface="Trebuchet MS"/>
              </a:rPr>
              <a:t>Triggs, </a:t>
            </a:r>
            <a:r>
              <a:rPr sz="1800" spc="-80" dirty="0">
                <a:latin typeface="Trebuchet MS"/>
                <a:cs typeface="Trebuchet MS"/>
              </a:rPr>
              <a:t>CVPR</a:t>
            </a:r>
            <a:r>
              <a:rPr sz="1800" spc="-195" dirty="0">
                <a:latin typeface="Trebuchet MS"/>
                <a:cs typeface="Trebuchet MS"/>
              </a:rPr>
              <a:t> </a:t>
            </a:r>
            <a:r>
              <a:rPr sz="1800" spc="-80" dirty="0">
                <a:latin typeface="Trebuchet MS"/>
                <a:cs typeface="Trebuchet MS"/>
              </a:rPr>
              <a:t>2005.</a:t>
            </a:r>
            <a:endParaRPr sz="1800">
              <a:latin typeface="Trebuchet MS"/>
              <a:cs typeface="Trebuchet MS"/>
            </a:endParaRPr>
          </a:p>
        </p:txBody>
      </p:sp>
    </p:spTree>
    <p:extLst>
      <p:ext uri="{BB962C8B-B14F-4D97-AF65-F5344CB8AC3E}">
        <p14:creationId xmlns:p14="http://schemas.microsoft.com/office/powerpoint/2010/main" val="4239430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04800"/>
            <a:ext cx="2616835" cy="695960"/>
          </a:xfrm>
          <a:prstGeom prst="rect">
            <a:avLst/>
          </a:prstGeom>
        </p:spPr>
        <p:txBody>
          <a:bodyPr vert="horz" wrap="square" lIns="0" tIns="12700" rIns="0" bIns="0" rtlCol="0">
            <a:spAutoFit/>
          </a:bodyPr>
          <a:lstStyle/>
          <a:p>
            <a:pPr marL="12700">
              <a:lnSpc>
                <a:spcPct val="100000"/>
              </a:lnSpc>
              <a:spcBef>
                <a:spcPts val="100"/>
              </a:spcBef>
            </a:pPr>
            <a:r>
              <a:rPr sz="4400" spc="-215" dirty="0"/>
              <a:t>Pedestrians</a:t>
            </a:r>
            <a:endParaRPr sz="4400"/>
          </a:p>
        </p:txBody>
      </p:sp>
      <p:sp>
        <p:nvSpPr>
          <p:cNvPr id="3" name="object 3"/>
          <p:cNvSpPr/>
          <p:nvPr/>
        </p:nvSpPr>
        <p:spPr>
          <a:xfrm>
            <a:off x="7556500" y="495300"/>
            <a:ext cx="1625600" cy="42291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916939" y="1795145"/>
            <a:ext cx="8127365" cy="445325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110" dirty="0">
                <a:latin typeface="Trebuchet MS"/>
                <a:cs typeface="Trebuchet MS"/>
              </a:rPr>
              <a:t>Defined </a:t>
            </a:r>
            <a:r>
              <a:rPr sz="2800" spc="-90" dirty="0">
                <a:latin typeface="Trebuchet MS"/>
                <a:cs typeface="Trebuchet MS"/>
              </a:rPr>
              <a:t>by </a:t>
            </a:r>
            <a:r>
              <a:rPr sz="2800" spc="-140" dirty="0">
                <a:latin typeface="Trebuchet MS"/>
                <a:cs typeface="Trebuchet MS"/>
              </a:rPr>
              <a:t>their</a:t>
            </a:r>
            <a:r>
              <a:rPr sz="2800" spc="-455" dirty="0">
                <a:latin typeface="Trebuchet MS"/>
                <a:cs typeface="Trebuchet MS"/>
              </a:rPr>
              <a:t> </a:t>
            </a:r>
            <a:r>
              <a:rPr sz="2800" spc="-75" dirty="0">
                <a:latin typeface="Trebuchet MS"/>
                <a:cs typeface="Trebuchet MS"/>
              </a:rPr>
              <a:t>contours</a:t>
            </a:r>
            <a:endParaRPr sz="2800">
              <a:latin typeface="Trebuchet MS"/>
              <a:cs typeface="Trebuchet MS"/>
            </a:endParaRPr>
          </a:p>
          <a:p>
            <a:pPr>
              <a:lnSpc>
                <a:spcPct val="100000"/>
              </a:lnSpc>
              <a:spcBef>
                <a:spcPts val="40"/>
              </a:spcBef>
              <a:buFont typeface="Arial"/>
              <a:buChar char="•"/>
            </a:pPr>
            <a:endParaRPr sz="4000">
              <a:latin typeface="Times New Roman"/>
              <a:cs typeface="Times New Roman"/>
            </a:endParaRPr>
          </a:p>
          <a:p>
            <a:pPr marL="241300" indent="-228600">
              <a:lnSpc>
                <a:spcPct val="100000"/>
              </a:lnSpc>
              <a:buFont typeface="Arial"/>
              <a:buChar char="•"/>
              <a:tabLst>
                <a:tab pos="241300" algn="l"/>
              </a:tabLst>
            </a:pPr>
            <a:r>
              <a:rPr sz="2800" spc="-145" dirty="0">
                <a:latin typeface="Trebuchet MS"/>
                <a:cs typeface="Trebuchet MS"/>
              </a:rPr>
              <a:t>Cluttered</a:t>
            </a:r>
            <a:r>
              <a:rPr sz="2800" spc="-320" dirty="0">
                <a:latin typeface="Trebuchet MS"/>
                <a:cs typeface="Trebuchet MS"/>
              </a:rPr>
              <a:t> </a:t>
            </a:r>
            <a:r>
              <a:rPr sz="2800" spc="-85" dirty="0">
                <a:latin typeface="Trebuchet MS"/>
                <a:cs typeface="Trebuchet MS"/>
              </a:rPr>
              <a:t>backgrounds</a:t>
            </a:r>
            <a:endParaRPr sz="2800">
              <a:latin typeface="Trebuchet MS"/>
              <a:cs typeface="Trebuchet MS"/>
            </a:endParaRPr>
          </a:p>
          <a:p>
            <a:pPr>
              <a:lnSpc>
                <a:spcPct val="100000"/>
              </a:lnSpc>
              <a:spcBef>
                <a:spcPts val="25"/>
              </a:spcBef>
              <a:buFont typeface="Arial"/>
              <a:buChar char="•"/>
            </a:pPr>
            <a:endParaRPr sz="4100">
              <a:latin typeface="Times New Roman"/>
              <a:cs typeface="Times New Roman"/>
            </a:endParaRPr>
          </a:p>
          <a:p>
            <a:pPr marL="241300" indent="-228600">
              <a:lnSpc>
                <a:spcPct val="100000"/>
              </a:lnSpc>
              <a:buFont typeface="Arial"/>
              <a:buChar char="•"/>
              <a:tabLst>
                <a:tab pos="241300" algn="l"/>
              </a:tabLst>
            </a:pPr>
            <a:r>
              <a:rPr sz="2800" spc="-140" dirty="0">
                <a:latin typeface="Trebuchet MS"/>
                <a:cs typeface="Trebuchet MS"/>
              </a:rPr>
              <a:t>Significant </a:t>
            </a:r>
            <a:r>
              <a:rPr sz="2800" spc="-135" dirty="0">
                <a:latin typeface="Trebuchet MS"/>
                <a:cs typeface="Trebuchet MS"/>
              </a:rPr>
              <a:t>variance </a:t>
            </a:r>
            <a:r>
              <a:rPr sz="2800" spc="-130" dirty="0">
                <a:latin typeface="Trebuchet MS"/>
                <a:cs typeface="Trebuchet MS"/>
              </a:rPr>
              <a:t>in</a:t>
            </a:r>
            <a:r>
              <a:rPr sz="2800" spc="-375" dirty="0">
                <a:latin typeface="Trebuchet MS"/>
                <a:cs typeface="Trebuchet MS"/>
              </a:rPr>
              <a:t> </a:t>
            </a:r>
            <a:r>
              <a:rPr sz="2800" spc="-150" dirty="0">
                <a:latin typeface="Trebuchet MS"/>
                <a:cs typeface="Trebuchet MS"/>
              </a:rPr>
              <a:t>texture</a:t>
            </a:r>
            <a:endParaRPr sz="2800">
              <a:latin typeface="Trebuchet MS"/>
              <a:cs typeface="Trebuchet MS"/>
            </a:endParaRPr>
          </a:p>
          <a:p>
            <a:pPr>
              <a:lnSpc>
                <a:spcPct val="100000"/>
              </a:lnSpc>
            </a:pPr>
            <a:endParaRPr sz="3400">
              <a:latin typeface="Times New Roman"/>
              <a:cs typeface="Times New Roman"/>
            </a:endParaRPr>
          </a:p>
          <a:p>
            <a:pPr marL="1922145">
              <a:lnSpc>
                <a:spcPct val="100000"/>
              </a:lnSpc>
              <a:spcBef>
                <a:spcPts val="2840"/>
              </a:spcBef>
            </a:pPr>
            <a:r>
              <a:rPr sz="3200" spc="-120" dirty="0">
                <a:solidFill>
                  <a:srgbClr val="FF0000"/>
                </a:solidFill>
                <a:latin typeface="Trebuchet MS"/>
                <a:cs typeface="Trebuchet MS"/>
              </a:rPr>
              <a:t>Interest</a:t>
            </a:r>
            <a:r>
              <a:rPr sz="3200" spc="-445" dirty="0">
                <a:solidFill>
                  <a:srgbClr val="FF0000"/>
                </a:solidFill>
                <a:latin typeface="Trebuchet MS"/>
                <a:cs typeface="Trebuchet MS"/>
              </a:rPr>
              <a:t> </a:t>
            </a:r>
            <a:r>
              <a:rPr sz="3200" spc="-100" dirty="0">
                <a:solidFill>
                  <a:srgbClr val="FF0000"/>
                </a:solidFill>
                <a:latin typeface="Trebuchet MS"/>
                <a:cs typeface="Trebuchet MS"/>
              </a:rPr>
              <a:t>points</a:t>
            </a:r>
            <a:r>
              <a:rPr sz="3200" spc="-320" dirty="0">
                <a:solidFill>
                  <a:srgbClr val="FF0000"/>
                </a:solidFill>
                <a:latin typeface="Trebuchet MS"/>
                <a:cs typeface="Trebuchet MS"/>
              </a:rPr>
              <a:t> </a:t>
            </a:r>
            <a:r>
              <a:rPr sz="3200" spc="-150" dirty="0">
                <a:solidFill>
                  <a:srgbClr val="FF0000"/>
                </a:solidFill>
                <a:latin typeface="Trebuchet MS"/>
                <a:cs typeface="Trebuchet MS"/>
              </a:rPr>
              <a:t>won’t</a:t>
            </a:r>
            <a:r>
              <a:rPr sz="3200" spc="-340" dirty="0">
                <a:solidFill>
                  <a:srgbClr val="FF0000"/>
                </a:solidFill>
                <a:latin typeface="Trebuchet MS"/>
                <a:cs typeface="Trebuchet MS"/>
              </a:rPr>
              <a:t> </a:t>
            </a:r>
            <a:r>
              <a:rPr sz="3200" spc="-105" dirty="0">
                <a:solidFill>
                  <a:srgbClr val="FF0000"/>
                </a:solidFill>
                <a:latin typeface="Trebuchet MS"/>
                <a:cs typeface="Trebuchet MS"/>
              </a:rPr>
              <a:t>work…</a:t>
            </a:r>
            <a:endParaRPr sz="3200">
              <a:latin typeface="Trebuchet MS"/>
              <a:cs typeface="Trebuchet MS"/>
            </a:endParaRPr>
          </a:p>
          <a:p>
            <a:pPr marL="3985260">
              <a:lnSpc>
                <a:spcPct val="100000"/>
              </a:lnSpc>
              <a:spcBef>
                <a:spcPts val="969"/>
              </a:spcBef>
            </a:pPr>
            <a:r>
              <a:rPr sz="3200" spc="-155" dirty="0">
                <a:solidFill>
                  <a:srgbClr val="FF0000"/>
                </a:solidFill>
                <a:latin typeface="Trebuchet MS"/>
                <a:cs typeface="Trebuchet MS"/>
              </a:rPr>
              <a:t>…back </a:t>
            </a:r>
            <a:r>
              <a:rPr sz="3200" spc="-105" dirty="0">
                <a:solidFill>
                  <a:srgbClr val="FF0000"/>
                </a:solidFill>
                <a:latin typeface="Trebuchet MS"/>
                <a:cs typeface="Trebuchet MS"/>
              </a:rPr>
              <a:t>to </a:t>
            </a:r>
            <a:r>
              <a:rPr sz="3200" spc="-135" dirty="0">
                <a:solidFill>
                  <a:srgbClr val="FF0000"/>
                </a:solidFill>
                <a:latin typeface="Trebuchet MS"/>
                <a:cs typeface="Trebuchet MS"/>
              </a:rPr>
              <a:t>sliding</a:t>
            </a:r>
            <a:r>
              <a:rPr sz="3200" spc="-540" dirty="0">
                <a:solidFill>
                  <a:srgbClr val="FF0000"/>
                </a:solidFill>
                <a:latin typeface="Trebuchet MS"/>
                <a:cs typeface="Trebuchet MS"/>
              </a:rPr>
              <a:t> </a:t>
            </a:r>
            <a:r>
              <a:rPr sz="3200" spc="-160" dirty="0">
                <a:solidFill>
                  <a:srgbClr val="FF0000"/>
                </a:solidFill>
                <a:latin typeface="Trebuchet MS"/>
                <a:cs typeface="Trebuchet MS"/>
              </a:rPr>
              <a:t>window.</a:t>
            </a:r>
            <a:endParaRPr sz="3200">
              <a:latin typeface="Trebuchet MS"/>
              <a:cs typeface="Trebuchet MS"/>
            </a:endParaRPr>
          </a:p>
        </p:txBody>
      </p:sp>
    </p:spTree>
    <p:extLst>
      <p:ext uri="{BB962C8B-B14F-4D97-AF65-F5344CB8AC3E}">
        <p14:creationId xmlns:p14="http://schemas.microsoft.com/office/powerpoint/2010/main" val="20079203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16200" y="1778000"/>
            <a:ext cx="6667500" cy="4445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883150" y="2101850"/>
            <a:ext cx="1358900" cy="4000500"/>
          </a:xfrm>
          <a:custGeom>
            <a:avLst/>
            <a:gdLst/>
            <a:ahLst/>
            <a:cxnLst/>
            <a:rect l="l" t="t" r="r" b="b"/>
            <a:pathLst>
              <a:path w="1358900" h="4000500">
                <a:moveTo>
                  <a:pt x="0" y="0"/>
                </a:moveTo>
                <a:lnTo>
                  <a:pt x="1358900" y="0"/>
                </a:lnTo>
                <a:lnTo>
                  <a:pt x="1358900" y="4000502"/>
                </a:lnTo>
                <a:lnTo>
                  <a:pt x="0" y="4000502"/>
                </a:lnTo>
                <a:lnTo>
                  <a:pt x="0" y="0"/>
                </a:lnTo>
                <a:close/>
              </a:path>
            </a:pathLst>
          </a:custGeom>
          <a:ln w="38100">
            <a:solidFill>
              <a:srgbClr val="FF0000"/>
            </a:solidFill>
          </a:ln>
        </p:spPr>
        <p:txBody>
          <a:bodyPr wrap="square" lIns="0" tIns="0" rIns="0" bIns="0" rtlCol="0"/>
          <a:lstStyle/>
          <a:p>
            <a:endParaRPr/>
          </a:p>
        </p:txBody>
      </p:sp>
      <p:sp>
        <p:nvSpPr>
          <p:cNvPr id="5" name="object 5"/>
          <p:cNvSpPr/>
          <p:nvPr/>
        </p:nvSpPr>
        <p:spPr>
          <a:xfrm>
            <a:off x="2159000" y="2146300"/>
            <a:ext cx="7505700" cy="34798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209800" y="2197100"/>
            <a:ext cx="7353300" cy="33274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203450" y="2190750"/>
            <a:ext cx="7366000" cy="3340100"/>
          </a:xfrm>
          <a:custGeom>
            <a:avLst/>
            <a:gdLst/>
            <a:ahLst/>
            <a:cxnLst/>
            <a:rect l="l" t="t" r="r" b="b"/>
            <a:pathLst>
              <a:path w="7366000" h="3340100">
                <a:moveTo>
                  <a:pt x="0" y="0"/>
                </a:moveTo>
                <a:lnTo>
                  <a:pt x="7366004" y="0"/>
                </a:lnTo>
                <a:lnTo>
                  <a:pt x="7366004" y="3340101"/>
                </a:lnTo>
                <a:lnTo>
                  <a:pt x="0" y="3340101"/>
                </a:lnTo>
                <a:lnTo>
                  <a:pt x="0" y="0"/>
                </a:lnTo>
                <a:close/>
              </a:path>
            </a:pathLst>
          </a:custGeom>
          <a:ln w="12700">
            <a:solidFill>
              <a:srgbClr val="000000"/>
            </a:solidFill>
          </a:ln>
        </p:spPr>
        <p:txBody>
          <a:bodyPr wrap="square" lIns="0" tIns="0" rIns="0" bIns="0" rtlCol="0"/>
          <a:lstStyle/>
          <a:p>
            <a:endParaRPr/>
          </a:p>
        </p:txBody>
      </p:sp>
      <p:sp>
        <p:nvSpPr>
          <p:cNvPr id="8" name="object 8"/>
          <p:cNvSpPr txBox="1"/>
          <p:nvPr/>
        </p:nvSpPr>
        <p:spPr>
          <a:xfrm>
            <a:off x="5439079" y="2186457"/>
            <a:ext cx="861694" cy="635000"/>
          </a:xfrm>
          <a:prstGeom prst="rect">
            <a:avLst/>
          </a:prstGeom>
        </p:spPr>
        <p:txBody>
          <a:bodyPr vert="horz" wrap="square" lIns="0" tIns="12700" rIns="0" bIns="0" rtlCol="0">
            <a:spAutoFit/>
          </a:bodyPr>
          <a:lstStyle/>
          <a:p>
            <a:pPr marL="12700">
              <a:lnSpc>
                <a:spcPct val="100000"/>
              </a:lnSpc>
              <a:spcBef>
                <a:spcPts val="100"/>
              </a:spcBef>
            </a:pPr>
            <a:r>
              <a:rPr sz="4000" spc="-165" dirty="0">
                <a:latin typeface="Trebuchet MS"/>
                <a:cs typeface="Trebuchet MS"/>
              </a:rPr>
              <a:t>S</a:t>
            </a:r>
            <a:r>
              <a:rPr sz="4000" spc="-85" dirty="0">
                <a:latin typeface="Trebuchet MS"/>
                <a:cs typeface="Trebuchet MS"/>
              </a:rPr>
              <a:t>I</a:t>
            </a:r>
            <a:r>
              <a:rPr sz="4000" spc="-229" dirty="0">
                <a:latin typeface="Trebuchet MS"/>
                <a:cs typeface="Trebuchet MS"/>
              </a:rPr>
              <a:t>F</a:t>
            </a:r>
            <a:r>
              <a:rPr sz="4000" spc="-415" dirty="0">
                <a:latin typeface="Trebuchet MS"/>
                <a:cs typeface="Trebuchet MS"/>
              </a:rPr>
              <a:t>T</a:t>
            </a:r>
            <a:endParaRPr sz="4000">
              <a:latin typeface="Trebuchet MS"/>
              <a:cs typeface="Trebuchet MS"/>
            </a:endParaRPr>
          </a:p>
        </p:txBody>
      </p:sp>
      <p:sp>
        <p:nvSpPr>
          <p:cNvPr id="9" name="object 3"/>
          <p:cNvSpPr txBox="1"/>
          <p:nvPr/>
        </p:nvSpPr>
        <p:spPr>
          <a:xfrm>
            <a:off x="914400" y="228600"/>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2005 </a:t>
            </a:r>
            <a:r>
              <a:rPr sz="4400" spc="-155" dirty="0">
                <a:latin typeface="Trebuchet MS"/>
                <a:cs typeface="Trebuchet MS"/>
              </a:rPr>
              <a:t>HOG</a:t>
            </a:r>
            <a:r>
              <a:rPr sz="4400" spc="-830" dirty="0">
                <a:latin typeface="Trebuchet MS"/>
                <a:cs typeface="Trebuchet MS"/>
              </a:rPr>
              <a:t> </a:t>
            </a:r>
            <a:r>
              <a:rPr sz="2400" spc="-114" dirty="0">
                <a:latin typeface="Trebuchet MS"/>
                <a:cs typeface="Trebuchet MS"/>
              </a:rPr>
              <a:t>(histograms </a:t>
            </a:r>
            <a:r>
              <a:rPr sz="2400" spc="-85" dirty="0">
                <a:latin typeface="Trebuchet MS"/>
                <a:cs typeface="Trebuchet MS"/>
              </a:rPr>
              <a:t>of </a:t>
            </a:r>
            <a:r>
              <a:rPr sz="2400" spc="-114" dirty="0">
                <a:latin typeface="Trebuchet MS"/>
                <a:cs typeface="Trebuchet MS"/>
              </a:rPr>
              <a:t>oriented </a:t>
            </a:r>
            <a:r>
              <a:rPr sz="2400" spc="-135" dirty="0">
                <a:latin typeface="Trebuchet MS"/>
                <a:cs typeface="Trebuchet MS"/>
              </a:rPr>
              <a:t>gradients)</a:t>
            </a:r>
            <a:endParaRPr sz="2400">
              <a:latin typeface="Trebuchet MS"/>
              <a:cs typeface="Trebuchet MS"/>
            </a:endParaRPr>
          </a:p>
        </p:txBody>
      </p:sp>
    </p:spTree>
    <p:extLst>
      <p:ext uri="{BB962C8B-B14F-4D97-AF65-F5344CB8AC3E}">
        <p14:creationId xmlns:p14="http://schemas.microsoft.com/office/powerpoint/2010/main" val="21468426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616200" y="1485900"/>
            <a:ext cx="6667500" cy="44577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902200" y="4483100"/>
            <a:ext cx="1333500" cy="6604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02200" y="5143500"/>
            <a:ext cx="1333500" cy="6731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902200" y="3149600"/>
            <a:ext cx="1333500" cy="6604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902200" y="3810000"/>
            <a:ext cx="1333500" cy="6731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902200" y="1816100"/>
            <a:ext cx="1333500" cy="66040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902200" y="2476500"/>
            <a:ext cx="1333500" cy="66040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883150" y="1822450"/>
            <a:ext cx="1358900" cy="4000500"/>
          </a:xfrm>
          <a:custGeom>
            <a:avLst/>
            <a:gdLst/>
            <a:ahLst/>
            <a:cxnLst/>
            <a:rect l="l" t="t" r="r" b="b"/>
            <a:pathLst>
              <a:path w="1358900" h="4000500">
                <a:moveTo>
                  <a:pt x="0" y="0"/>
                </a:moveTo>
                <a:lnTo>
                  <a:pt x="1358900" y="0"/>
                </a:lnTo>
                <a:lnTo>
                  <a:pt x="1358900" y="4000502"/>
                </a:lnTo>
                <a:lnTo>
                  <a:pt x="0" y="4000502"/>
                </a:lnTo>
                <a:lnTo>
                  <a:pt x="0" y="0"/>
                </a:lnTo>
                <a:close/>
              </a:path>
            </a:pathLst>
          </a:custGeom>
          <a:ln w="38100">
            <a:solidFill>
              <a:srgbClr val="FF0000"/>
            </a:solidFill>
          </a:ln>
        </p:spPr>
        <p:txBody>
          <a:bodyPr wrap="square" lIns="0" tIns="0" rIns="0" bIns="0" rtlCol="0"/>
          <a:lstStyle/>
          <a:p>
            <a:endParaRPr/>
          </a:p>
        </p:txBody>
      </p:sp>
      <p:sp>
        <p:nvSpPr>
          <p:cNvPr id="11" name="object 11"/>
          <p:cNvSpPr txBox="1"/>
          <p:nvPr/>
        </p:nvSpPr>
        <p:spPr>
          <a:xfrm>
            <a:off x="3569449" y="6129647"/>
            <a:ext cx="5200650" cy="566420"/>
          </a:xfrm>
          <a:prstGeom prst="rect">
            <a:avLst/>
          </a:prstGeom>
        </p:spPr>
        <p:txBody>
          <a:bodyPr vert="horz" wrap="square" lIns="0" tIns="27940" rIns="0" bIns="0" rtlCol="0">
            <a:spAutoFit/>
          </a:bodyPr>
          <a:lstStyle/>
          <a:p>
            <a:pPr marL="12700" marR="5080">
              <a:lnSpc>
                <a:spcPts val="2100"/>
              </a:lnSpc>
              <a:spcBef>
                <a:spcPts val="220"/>
              </a:spcBef>
            </a:pPr>
            <a:r>
              <a:rPr sz="1800" b="1" spc="-85" dirty="0">
                <a:latin typeface="Trebuchet MS"/>
                <a:cs typeface="Trebuchet MS"/>
              </a:rPr>
              <a:t>Histograms</a:t>
            </a:r>
            <a:r>
              <a:rPr sz="1800" b="1" spc="-165" dirty="0">
                <a:latin typeface="Trebuchet MS"/>
                <a:cs typeface="Trebuchet MS"/>
              </a:rPr>
              <a:t> </a:t>
            </a:r>
            <a:r>
              <a:rPr sz="1800" b="1" spc="-60" dirty="0">
                <a:latin typeface="Trebuchet MS"/>
                <a:cs typeface="Trebuchet MS"/>
              </a:rPr>
              <a:t>of</a:t>
            </a:r>
            <a:r>
              <a:rPr sz="1800" b="1" spc="-215" dirty="0">
                <a:latin typeface="Trebuchet MS"/>
                <a:cs typeface="Trebuchet MS"/>
              </a:rPr>
              <a:t> </a:t>
            </a:r>
            <a:r>
              <a:rPr sz="1800" b="1" spc="-110" dirty="0">
                <a:latin typeface="Trebuchet MS"/>
                <a:cs typeface="Trebuchet MS"/>
              </a:rPr>
              <a:t>oriented </a:t>
            </a:r>
            <a:r>
              <a:rPr sz="1800" b="1" spc="-90" dirty="0">
                <a:latin typeface="Trebuchet MS"/>
                <a:cs typeface="Trebuchet MS"/>
              </a:rPr>
              <a:t>gradients</a:t>
            </a:r>
            <a:r>
              <a:rPr sz="1800" b="1" spc="-260" dirty="0">
                <a:latin typeface="Trebuchet MS"/>
                <a:cs typeface="Trebuchet MS"/>
              </a:rPr>
              <a:t> </a:t>
            </a:r>
            <a:r>
              <a:rPr sz="1800" b="1" spc="-75" dirty="0">
                <a:latin typeface="Trebuchet MS"/>
                <a:cs typeface="Trebuchet MS"/>
              </a:rPr>
              <a:t>for</a:t>
            </a:r>
            <a:r>
              <a:rPr sz="1800" b="1" spc="-185" dirty="0">
                <a:latin typeface="Trebuchet MS"/>
                <a:cs typeface="Trebuchet MS"/>
              </a:rPr>
              <a:t> </a:t>
            </a:r>
            <a:r>
              <a:rPr sz="1800" b="1" spc="-70" dirty="0">
                <a:latin typeface="Trebuchet MS"/>
                <a:cs typeface="Trebuchet MS"/>
              </a:rPr>
              <a:t>human</a:t>
            </a:r>
            <a:r>
              <a:rPr sz="1800" b="1" spc="-210" dirty="0">
                <a:latin typeface="Trebuchet MS"/>
                <a:cs typeface="Trebuchet MS"/>
              </a:rPr>
              <a:t> </a:t>
            </a:r>
            <a:r>
              <a:rPr sz="1800" b="1" spc="-114" dirty="0">
                <a:latin typeface="Trebuchet MS"/>
                <a:cs typeface="Trebuchet MS"/>
              </a:rPr>
              <a:t>detection</a:t>
            </a:r>
            <a:r>
              <a:rPr sz="1800" spc="-114" dirty="0">
                <a:latin typeface="Trebuchet MS"/>
                <a:cs typeface="Trebuchet MS"/>
              </a:rPr>
              <a:t>,  </a:t>
            </a:r>
            <a:r>
              <a:rPr sz="1800" spc="-75" dirty="0">
                <a:latin typeface="Trebuchet MS"/>
                <a:cs typeface="Trebuchet MS"/>
              </a:rPr>
              <a:t>Dalal </a:t>
            </a:r>
            <a:r>
              <a:rPr sz="1800" spc="-65" dirty="0">
                <a:latin typeface="Trebuchet MS"/>
                <a:cs typeface="Trebuchet MS"/>
              </a:rPr>
              <a:t>and </a:t>
            </a:r>
            <a:r>
              <a:rPr sz="1800" spc="-135" dirty="0">
                <a:latin typeface="Trebuchet MS"/>
                <a:cs typeface="Trebuchet MS"/>
              </a:rPr>
              <a:t>Triggs, </a:t>
            </a:r>
            <a:r>
              <a:rPr sz="1800" i="1" spc="-100" dirty="0">
                <a:latin typeface="Trebuchet MS"/>
                <a:cs typeface="Trebuchet MS"/>
              </a:rPr>
              <a:t>CVPR </a:t>
            </a:r>
            <a:r>
              <a:rPr sz="1800" spc="-85" dirty="0">
                <a:latin typeface="Trebuchet MS"/>
                <a:cs typeface="Trebuchet MS"/>
              </a:rPr>
              <a:t>2005.</a:t>
            </a:r>
            <a:endParaRPr sz="1800" dirty="0">
              <a:latin typeface="Trebuchet MS"/>
              <a:cs typeface="Trebuchet MS"/>
            </a:endParaRPr>
          </a:p>
        </p:txBody>
      </p:sp>
      <p:sp>
        <p:nvSpPr>
          <p:cNvPr id="13" name="object 3"/>
          <p:cNvSpPr txBox="1"/>
          <p:nvPr/>
        </p:nvSpPr>
        <p:spPr>
          <a:xfrm>
            <a:off x="914400" y="228600"/>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2005 </a:t>
            </a:r>
            <a:r>
              <a:rPr sz="4400" spc="-155" dirty="0">
                <a:latin typeface="Trebuchet MS"/>
                <a:cs typeface="Trebuchet MS"/>
              </a:rPr>
              <a:t>HOG</a:t>
            </a:r>
            <a:r>
              <a:rPr sz="4400" spc="-830" dirty="0">
                <a:latin typeface="Trebuchet MS"/>
                <a:cs typeface="Trebuchet MS"/>
              </a:rPr>
              <a:t> </a:t>
            </a:r>
            <a:r>
              <a:rPr sz="2400" spc="-114" dirty="0">
                <a:latin typeface="Trebuchet MS"/>
                <a:cs typeface="Trebuchet MS"/>
              </a:rPr>
              <a:t>(histograms </a:t>
            </a:r>
            <a:r>
              <a:rPr sz="2400" spc="-85" dirty="0">
                <a:latin typeface="Trebuchet MS"/>
                <a:cs typeface="Trebuchet MS"/>
              </a:rPr>
              <a:t>of </a:t>
            </a:r>
            <a:r>
              <a:rPr sz="2400" spc="-114" dirty="0">
                <a:latin typeface="Trebuchet MS"/>
                <a:cs typeface="Trebuchet MS"/>
              </a:rPr>
              <a:t>oriented </a:t>
            </a:r>
            <a:r>
              <a:rPr sz="2400" spc="-135" dirty="0">
                <a:latin typeface="Trebuchet MS"/>
                <a:cs typeface="Trebuchet MS"/>
              </a:rPr>
              <a:t>gradients)</a:t>
            </a:r>
            <a:endParaRPr sz="2400">
              <a:latin typeface="Trebuchet MS"/>
              <a:cs typeface="Trebuchet MS"/>
            </a:endParaRPr>
          </a:p>
        </p:txBody>
      </p:sp>
    </p:spTree>
    <p:extLst>
      <p:ext uri="{BB962C8B-B14F-4D97-AF65-F5344CB8AC3E}">
        <p14:creationId xmlns:p14="http://schemas.microsoft.com/office/powerpoint/2010/main" val="21121190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611847"/>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2005 </a:t>
            </a:r>
            <a:r>
              <a:rPr sz="4400" spc="-155" dirty="0">
                <a:latin typeface="Trebuchet MS"/>
                <a:cs typeface="Trebuchet MS"/>
              </a:rPr>
              <a:t>HOG</a:t>
            </a:r>
            <a:r>
              <a:rPr sz="4400" spc="-830" dirty="0">
                <a:latin typeface="Trebuchet MS"/>
                <a:cs typeface="Trebuchet MS"/>
              </a:rPr>
              <a:t> </a:t>
            </a:r>
            <a:r>
              <a:rPr sz="2400" spc="-114" dirty="0">
                <a:latin typeface="Trebuchet MS"/>
                <a:cs typeface="Trebuchet MS"/>
              </a:rPr>
              <a:t>(histograms </a:t>
            </a:r>
            <a:r>
              <a:rPr sz="2400" spc="-85" dirty="0">
                <a:latin typeface="Trebuchet MS"/>
                <a:cs typeface="Trebuchet MS"/>
              </a:rPr>
              <a:t>of </a:t>
            </a:r>
            <a:r>
              <a:rPr sz="2400" spc="-114" dirty="0">
                <a:latin typeface="Trebuchet MS"/>
                <a:cs typeface="Trebuchet MS"/>
              </a:rPr>
              <a:t>oriented </a:t>
            </a:r>
            <a:r>
              <a:rPr sz="2400" spc="-135" dirty="0">
                <a:latin typeface="Trebuchet MS"/>
                <a:cs typeface="Trebuchet MS"/>
              </a:rPr>
              <a:t>gradients)</a:t>
            </a:r>
            <a:endParaRPr sz="2400">
              <a:latin typeface="Trebuchet MS"/>
              <a:cs typeface="Trebuchet MS"/>
            </a:endParaRPr>
          </a:p>
        </p:txBody>
      </p:sp>
      <p:sp>
        <p:nvSpPr>
          <p:cNvPr id="3" name="object 3"/>
          <p:cNvSpPr/>
          <p:nvPr/>
        </p:nvSpPr>
        <p:spPr>
          <a:xfrm>
            <a:off x="2101894" y="2520996"/>
            <a:ext cx="7969145" cy="380357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560684" y="1822106"/>
            <a:ext cx="3415665" cy="452120"/>
          </a:xfrm>
          <a:prstGeom prst="rect">
            <a:avLst/>
          </a:prstGeom>
        </p:spPr>
        <p:txBody>
          <a:bodyPr vert="horz" wrap="square" lIns="0" tIns="12700" rIns="0" bIns="0" rtlCol="0">
            <a:spAutoFit/>
          </a:bodyPr>
          <a:lstStyle/>
          <a:p>
            <a:pPr marL="12700">
              <a:lnSpc>
                <a:spcPct val="100000"/>
              </a:lnSpc>
              <a:spcBef>
                <a:spcPts val="100"/>
              </a:spcBef>
              <a:tabLst>
                <a:tab pos="1828164" algn="l"/>
              </a:tabLst>
            </a:pPr>
            <a:r>
              <a:rPr sz="2800" spc="-114" dirty="0">
                <a:solidFill>
                  <a:srgbClr val="C00000"/>
                </a:solidFill>
                <a:latin typeface="Trebuchet MS"/>
                <a:cs typeface="Trebuchet MS"/>
              </a:rPr>
              <a:t>Presence</a:t>
            </a:r>
            <a:r>
              <a:rPr sz="2800" spc="365" dirty="0">
                <a:solidFill>
                  <a:srgbClr val="C00000"/>
                </a:solidFill>
                <a:latin typeface="Trebuchet MS"/>
                <a:cs typeface="Trebuchet MS"/>
              </a:rPr>
              <a:t> </a:t>
            </a:r>
            <a:r>
              <a:rPr sz="2800" spc="-75" dirty="0">
                <a:solidFill>
                  <a:srgbClr val="C00000"/>
                </a:solidFill>
                <a:latin typeface="Trebuchet MS"/>
                <a:cs typeface="Trebuchet MS"/>
              </a:rPr>
              <a:t>&gt;	</a:t>
            </a:r>
            <a:r>
              <a:rPr sz="2800" spc="-65" dirty="0">
                <a:solidFill>
                  <a:srgbClr val="C00000"/>
                </a:solidFill>
                <a:latin typeface="Trebuchet MS"/>
                <a:cs typeface="Trebuchet MS"/>
              </a:rPr>
              <a:t>Magnitude</a:t>
            </a:r>
            <a:endParaRPr sz="2800">
              <a:latin typeface="Trebuchet MS"/>
              <a:cs typeface="Trebuchet MS"/>
            </a:endParaRPr>
          </a:p>
        </p:txBody>
      </p:sp>
      <p:sp>
        <p:nvSpPr>
          <p:cNvPr id="5" name="object 5"/>
          <p:cNvSpPr txBox="1"/>
          <p:nvPr/>
        </p:nvSpPr>
        <p:spPr>
          <a:xfrm>
            <a:off x="4261586" y="6426784"/>
            <a:ext cx="3324860" cy="299720"/>
          </a:xfrm>
          <a:prstGeom prst="rect">
            <a:avLst/>
          </a:prstGeom>
        </p:spPr>
        <p:txBody>
          <a:bodyPr vert="horz" wrap="square" lIns="0" tIns="12700" rIns="0" bIns="0" rtlCol="0">
            <a:spAutoFit/>
          </a:bodyPr>
          <a:lstStyle/>
          <a:p>
            <a:pPr marL="12700">
              <a:lnSpc>
                <a:spcPct val="100000"/>
              </a:lnSpc>
              <a:spcBef>
                <a:spcPts val="100"/>
              </a:spcBef>
            </a:pPr>
            <a:r>
              <a:rPr sz="1800" spc="-710" dirty="0">
                <a:latin typeface="Wingdings"/>
                <a:cs typeface="Wingdings"/>
              </a:rPr>
              <a:t></a:t>
            </a:r>
            <a:r>
              <a:rPr sz="1800" spc="425" dirty="0">
                <a:latin typeface="Times New Roman"/>
                <a:cs typeface="Times New Roman"/>
              </a:rPr>
              <a:t> </a:t>
            </a:r>
            <a:r>
              <a:rPr sz="1800" spc="-85" dirty="0">
                <a:latin typeface="Trebuchet MS"/>
                <a:cs typeface="Trebuchet MS"/>
              </a:rPr>
              <a:t>Normalization </a:t>
            </a:r>
            <a:r>
              <a:rPr sz="1800" spc="-90" dirty="0">
                <a:latin typeface="Trebuchet MS"/>
                <a:cs typeface="Trebuchet MS"/>
              </a:rPr>
              <a:t>by </a:t>
            </a:r>
            <a:r>
              <a:rPr sz="1800" spc="-85" dirty="0">
                <a:latin typeface="Trebuchet MS"/>
                <a:cs typeface="Trebuchet MS"/>
              </a:rPr>
              <a:t>a </a:t>
            </a:r>
            <a:r>
              <a:rPr sz="1800" spc="-95" dirty="0">
                <a:latin typeface="Trebuchet MS"/>
                <a:cs typeface="Trebuchet MS"/>
              </a:rPr>
              <a:t>local</a:t>
            </a:r>
            <a:r>
              <a:rPr sz="1800" spc="-175" dirty="0">
                <a:latin typeface="Trebuchet MS"/>
                <a:cs typeface="Trebuchet MS"/>
              </a:rPr>
              <a:t> </a:t>
            </a:r>
            <a:r>
              <a:rPr sz="1800" spc="-80" dirty="0">
                <a:latin typeface="Trebuchet MS"/>
                <a:cs typeface="Trebuchet MS"/>
              </a:rPr>
              <a:t>window</a:t>
            </a:r>
            <a:endParaRPr sz="1800">
              <a:latin typeface="Trebuchet MS"/>
              <a:cs typeface="Trebuchet MS"/>
            </a:endParaRPr>
          </a:p>
        </p:txBody>
      </p:sp>
    </p:spTree>
    <p:extLst>
      <p:ext uri="{BB962C8B-B14F-4D97-AF65-F5344CB8AC3E}">
        <p14:creationId xmlns:p14="http://schemas.microsoft.com/office/powerpoint/2010/main" val="4808943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this?</a:t>
            </a:r>
            <a:endParaRPr lang="en-US" dirty="0"/>
          </a:p>
        </p:txBody>
      </p:sp>
      <p:grpSp>
        <p:nvGrpSpPr>
          <p:cNvPr id="4" name="Group 3"/>
          <p:cNvGrpSpPr/>
          <p:nvPr/>
        </p:nvGrpSpPr>
        <p:grpSpPr>
          <a:xfrm>
            <a:off x="-2362200" y="1219200"/>
            <a:ext cx="11313691" cy="4572000"/>
            <a:chOff x="1765692" y="1700224"/>
            <a:chExt cx="8862391" cy="358140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692" y="2157424"/>
              <a:ext cx="8481391"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3" name="Rectangle 2"/>
            <p:cNvSpPr/>
            <p:nvPr/>
          </p:nvSpPr>
          <p:spPr>
            <a:xfrm>
              <a:off x="1765692" y="1700224"/>
              <a:ext cx="4419600" cy="3581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9569279" y="6400800"/>
            <a:ext cx="2384111" cy="369332"/>
          </a:xfrm>
          <a:prstGeom prst="rect">
            <a:avLst/>
          </a:prstGeom>
          <a:noFill/>
        </p:spPr>
        <p:txBody>
          <a:bodyPr wrap="none" rtlCol="0">
            <a:spAutoFit/>
          </a:bodyPr>
          <a:lstStyle/>
          <a:p>
            <a:r>
              <a:rPr lang="en-US" dirty="0" smtClean="0">
                <a:latin typeface="Calibri"/>
                <a:cs typeface="Calibri"/>
              </a:rPr>
              <a:t>[</a:t>
            </a:r>
            <a:r>
              <a:rPr lang="en-US" dirty="0" err="1" smtClean="0">
                <a:latin typeface="Calibri"/>
                <a:cs typeface="Calibri"/>
              </a:rPr>
              <a:t>Dalal</a:t>
            </a:r>
            <a:r>
              <a:rPr lang="en-US" dirty="0" smtClean="0">
                <a:latin typeface="Calibri"/>
                <a:cs typeface="Calibri"/>
              </a:rPr>
              <a:t> and </a:t>
            </a:r>
            <a:r>
              <a:rPr lang="en-US" dirty="0" err="1" smtClean="0">
                <a:latin typeface="Calibri"/>
                <a:cs typeface="Calibri"/>
              </a:rPr>
              <a:t>Triggs</a:t>
            </a:r>
            <a:r>
              <a:rPr lang="en-US" dirty="0" smtClean="0">
                <a:latin typeface="Calibri"/>
                <a:cs typeface="Calibri"/>
              </a:rPr>
              <a:t>, 2005]</a:t>
            </a:r>
            <a:endParaRPr lang="en-US" dirty="0">
              <a:latin typeface="Calibri"/>
              <a:cs typeface="Calibri"/>
            </a:endParaRPr>
          </a:p>
        </p:txBody>
      </p:sp>
    </p:spTree>
    <p:extLst>
      <p:ext uri="{BB962C8B-B14F-4D97-AF65-F5344CB8AC3E}">
        <p14:creationId xmlns:p14="http://schemas.microsoft.com/office/powerpoint/2010/main" val="3179602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Yup.</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09800"/>
            <a:ext cx="8481391"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 name="TextBox 5"/>
          <p:cNvSpPr txBox="1"/>
          <p:nvPr/>
        </p:nvSpPr>
        <p:spPr>
          <a:xfrm>
            <a:off x="3581400" y="5562600"/>
            <a:ext cx="953506" cy="461665"/>
          </a:xfrm>
          <a:prstGeom prst="rect">
            <a:avLst/>
          </a:prstGeom>
          <a:noFill/>
        </p:spPr>
        <p:txBody>
          <a:bodyPr wrap="none" rtlCol="0">
            <a:spAutoFit/>
          </a:bodyPr>
          <a:lstStyle/>
          <a:p>
            <a:r>
              <a:rPr lang="en-US" sz="2400" dirty="0" smtClean="0">
                <a:latin typeface="Calibri"/>
                <a:cs typeface="Calibri"/>
              </a:rPr>
              <a:t>Image</a:t>
            </a:r>
            <a:endParaRPr lang="en-US" sz="2400" dirty="0">
              <a:latin typeface="Calibri"/>
              <a:cs typeface="Calibri"/>
            </a:endParaRPr>
          </a:p>
        </p:txBody>
      </p:sp>
      <p:sp>
        <p:nvSpPr>
          <p:cNvPr id="7" name="TextBox 6"/>
          <p:cNvSpPr txBox="1"/>
          <p:nvPr/>
        </p:nvSpPr>
        <p:spPr>
          <a:xfrm>
            <a:off x="7924800" y="5562600"/>
            <a:ext cx="732893" cy="461665"/>
          </a:xfrm>
          <a:prstGeom prst="rect">
            <a:avLst/>
          </a:prstGeom>
          <a:noFill/>
        </p:spPr>
        <p:txBody>
          <a:bodyPr wrap="none" rtlCol="0">
            <a:spAutoFit/>
          </a:bodyPr>
          <a:lstStyle/>
          <a:p>
            <a:r>
              <a:rPr lang="en-US" sz="2400" dirty="0" err="1" smtClean="0">
                <a:latin typeface="Calibri"/>
                <a:cs typeface="Calibri"/>
              </a:rPr>
              <a:t>HoG</a:t>
            </a:r>
            <a:endParaRPr lang="en-US" sz="2400" dirty="0">
              <a:latin typeface="Calibri"/>
              <a:cs typeface="Calibri"/>
            </a:endParaRPr>
          </a:p>
        </p:txBody>
      </p:sp>
    </p:spTree>
    <p:extLst>
      <p:ext uri="{BB962C8B-B14F-4D97-AF65-F5344CB8AC3E}">
        <p14:creationId xmlns:p14="http://schemas.microsoft.com/office/powerpoint/2010/main" val="17299798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54122"/>
            <a:ext cx="4033520" cy="695960"/>
          </a:xfrm>
          <a:prstGeom prst="rect">
            <a:avLst/>
          </a:prstGeom>
        </p:spPr>
        <p:txBody>
          <a:bodyPr vert="horz" wrap="square" lIns="0" tIns="12700" rIns="0" bIns="0" rtlCol="0">
            <a:spAutoFit/>
          </a:bodyPr>
          <a:lstStyle/>
          <a:p>
            <a:pPr marL="12700">
              <a:lnSpc>
                <a:spcPct val="100000"/>
              </a:lnSpc>
              <a:spcBef>
                <a:spcPts val="100"/>
              </a:spcBef>
            </a:pPr>
            <a:r>
              <a:rPr sz="4400" spc="-100" dirty="0"/>
              <a:t>2007 </a:t>
            </a:r>
            <a:r>
              <a:rPr sz="4400" spc="-250" dirty="0"/>
              <a:t>PASCAL</a:t>
            </a:r>
            <a:r>
              <a:rPr sz="4400" spc="-710" dirty="0"/>
              <a:t> </a:t>
            </a:r>
            <a:r>
              <a:rPr sz="4400" spc="-180" dirty="0"/>
              <a:t>VOC</a:t>
            </a:r>
            <a:endParaRPr sz="4400"/>
          </a:p>
        </p:txBody>
      </p:sp>
      <p:sp>
        <p:nvSpPr>
          <p:cNvPr id="3" name="object 3"/>
          <p:cNvSpPr txBox="1"/>
          <p:nvPr/>
        </p:nvSpPr>
        <p:spPr>
          <a:xfrm>
            <a:off x="3216567" y="5669005"/>
            <a:ext cx="5988050" cy="579120"/>
          </a:xfrm>
          <a:prstGeom prst="rect">
            <a:avLst/>
          </a:prstGeom>
        </p:spPr>
        <p:txBody>
          <a:bodyPr vert="horz" wrap="square" lIns="0" tIns="6985" rIns="0" bIns="0" rtlCol="0">
            <a:spAutoFit/>
          </a:bodyPr>
          <a:lstStyle/>
          <a:p>
            <a:pPr marL="12700" marR="5080">
              <a:lnSpc>
                <a:spcPct val="101899"/>
              </a:lnSpc>
              <a:spcBef>
                <a:spcPts val="55"/>
              </a:spcBef>
            </a:pPr>
            <a:r>
              <a:rPr sz="1800" b="1" spc="-135" dirty="0">
                <a:latin typeface="Trebuchet MS"/>
                <a:cs typeface="Trebuchet MS"/>
              </a:rPr>
              <a:t>The</a:t>
            </a:r>
            <a:r>
              <a:rPr sz="1800" b="1" spc="-140" dirty="0">
                <a:latin typeface="Trebuchet MS"/>
                <a:cs typeface="Trebuchet MS"/>
              </a:rPr>
              <a:t> </a:t>
            </a:r>
            <a:r>
              <a:rPr sz="1800" b="1" spc="-105" dirty="0">
                <a:latin typeface="Trebuchet MS"/>
                <a:cs typeface="Trebuchet MS"/>
              </a:rPr>
              <a:t>PASCAL</a:t>
            </a:r>
            <a:r>
              <a:rPr sz="1800" b="1" spc="-195" dirty="0">
                <a:latin typeface="Trebuchet MS"/>
                <a:cs typeface="Trebuchet MS"/>
              </a:rPr>
              <a:t> </a:t>
            </a:r>
            <a:r>
              <a:rPr sz="1800" b="1" spc="-80" dirty="0">
                <a:latin typeface="Trebuchet MS"/>
                <a:cs typeface="Trebuchet MS"/>
              </a:rPr>
              <a:t>Visual</a:t>
            </a:r>
            <a:r>
              <a:rPr sz="1800" b="1" spc="-280" dirty="0">
                <a:latin typeface="Trebuchet MS"/>
                <a:cs typeface="Trebuchet MS"/>
              </a:rPr>
              <a:t> </a:t>
            </a:r>
            <a:r>
              <a:rPr sz="1800" b="1" spc="-110" dirty="0">
                <a:latin typeface="Trebuchet MS"/>
                <a:cs typeface="Trebuchet MS"/>
              </a:rPr>
              <a:t>Object</a:t>
            </a:r>
            <a:r>
              <a:rPr sz="1800" b="1" spc="-260" dirty="0">
                <a:latin typeface="Trebuchet MS"/>
                <a:cs typeface="Trebuchet MS"/>
              </a:rPr>
              <a:t> </a:t>
            </a:r>
            <a:r>
              <a:rPr sz="1800" b="1" spc="-95" dirty="0">
                <a:latin typeface="Trebuchet MS"/>
                <a:cs typeface="Trebuchet MS"/>
              </a:rPr>
              <a:t>Classes</a:t>
            </a:r>
            <a:r>
              <a:rPr sz="1800" b="1" spc="-155" dirty="0">
                <a:latin typeface="Trebuchet MS"/>
                <a:cs typeface="Trebuchet MS"/>
              </a:rPr>
              <a:t> </a:t>
            </a:r>
            <a:r>
              <a:rPr sz="1800" b="1" spc="-75" dirty="0">
                <a:latin typeface="Trebuchet MS"/>
                <a:cs typeface="Trebuchet MS"/>
              </a:rPr>
              <a:t>(VOC)</a:t>
            </a:r>
            <a:r>
              <a:rPr sz="1800" b="1" spc="-200" dirty="0">
                <a:latin typeface="Trebuchet MS"/>
                <a:cs typeface="Trebuchet MS"/>
              </a:rPr>
              <a:t> </a:t>
            </a:r>
            <a:r>
              <a:rPr sz="1800" b="1" spc="-110" dirty="0">
                <a:latin typeface="Trebuchet MS"/>
                <a:cs typeface="Trebuchet MS"/>
              </a:rPr>
              <a:t>Challenge</a:t>
            </a:r>
            <a:r>
              <a:rPr sz="1800" spc="-110" dirty="0">
                <a:latin typeface="Trebuchet MS"/>
                <a:cs typeface="Trebuchet MS"/>
              </a:rPr>
              <a:t>,</a:t>
            </a:r>
            <a:r>
              <a:rPr sz="1800" spc="-285" dirty="0">
                <a:latin typeface="Trebuchet MS"/>
                <a:cs typeface="Trebuchet MS"/>
              </a:rPr>
              <a:t> </a:t>
            </a:r>
            <a:r>
              <a:rPr sz="1800" spc="-100" dirty="0">
                <a:latin typeface="Trebuchet MS"/>
                <a:cs typeface="Trebuchet MS"/>
              </a:rPr>
              <a:t>Everingham,  </a:t>
            </a:r>
            <a:r>
              <a:rPr sz="1800" spc="-85" dirty="0">
                <a:latin typeface="Trebuchet MS"/>
                <a:cs typeface="Trebuchet MS"/>
              </a:rPr>
              <a:t>Van </a:t>
            </a:r>
            <a:r>
              <a:rPr sz="1800" spc="-120" dirty="0">
                <a:latin typeface="Trebuchet MS"/>
                <a:cs typeface="Trebuchet MS"/>
              </a:rPr>
              <a:t>Gool, </a:t>
            </a:r>
            <a:r>
              <a:rPr sz="1800" spc="-95" dirty="0">
                <a:latin typeface="Trebuchet MS"/>
                <a:cs typeface="Trebuchet MS"/>
              </a:rPr>
              <a:t>Williams, </a:t>
            </a:r>
            <a:r>
              <a:rPr sz="1800" spc="-45" dirty="0">
                <a:latin typeface="Trebuchet MS"/>
                <a:cs typeface="Trebuchet MS"/>
              </a:rPr>
              <a:t>Winn </a:t>
            </a:r>
            <a:r>
              <a:rPr sz="1800" spc="-65" dirty="0">
                <a:latin typeface="Trebuchet MS"/>
                <a:cs typeface="Trebuchet MS"/>
              </a:rPr>
              <a:t>and </a:t>
            </a:r>
            <a:r>
              <a:rPr sz="1800" spc="-100" dirty="0">
                <a:latin typeface="Trebuchet MS"/>
                <a:cs typeface="Trebuchet MS"/>
              </a:rPr>
              <a:t>Zisserman, </a:t>
            </a:r>
            <a:r>
              <a:rPr sz="1800" i="1" spc="-145" dirty="0">
                <a:latin typeface="Trebuchet MS"/>
                <a:cs typeface="Trebuchet MS"/>
              </a:rPr>
              <a:t>IJCV</a:t>
            </a:r>
            <a:r>
              <a:rPr sz="1800" spc="-145" dirty="0">
                <a:latin typeface="Trebuchet MS"/>
                <a:cs typeface="Trebuchet MS"/>
              </a:rPr>
              <a:t>,</a:t>
            </a:r>
            <a:r>
              <a:rPr sz="1800" spc="-45" dirty="0">
                <a:latin typeface="Trebuchet MS"/>
                <a:cs typeface="Trebuchet MS"/>
              </a:rPr>
              <a:t> 2010</a:t>
            </a:r>
            <a:endParaRPr sz="1800">
              <a:latin typeface="Trebuchet MS"/>
              <a:cs typeface="Trebuchet MS"/>
            </a:endParaRPr>
          </a:p>
        </p:txBody>
      </p:sp>
      <p:sp>
        <p:nvSpPr>
          <p:cNvPr id="4" name="object 4"/>
          <p:cNvSpPr/>
          <p:nvPr/>
        </p:nvSpPr>
        <p:spPr>
          <a:xfrm>
            <a:off x="2349500" y="2070100"/>
            <a:ext cx="3479800" cy="26924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299200" y="2070100"/>
            <a:ext cx="3568700" cy="26924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231389" y="1508607"/>
            <a:ext cx="1064895" cy="330200"/>
          </a:xfrm>
          <a:prstGeom prst="rect">
            <a:avLst/>
          </a:prstGeom>
        </p:spPr>
        <p:txBody>
          <a:bodyPr vert="horz" wrap="square" lIns="0" tIns="12700" rIns="0" bIns="0" rtlCol="0">
            <a:spAutoFit/>
          </a:bodyPr>
          <a:lstStyle/>
          <a:p>
            <a:pPr marL="12700">
              <a:lnSpc>
                <a:spcPct val="100000"/>
              </a:lnSpc>
              <a:spcBef>
                <a:spcPts val="100"/>
              </a:spcBef>
            </a:pPr>
            <a:r>
              <a:rPr sz="2000" spc="-45" dirty="0">
                <a:latin typeface="Trebuchet MS"/>
                <a:cs typeface="Trebuchet MS"/>
              </a:rPr>
              <a:t>20</a:t>
            </a:r>
            <a:r>
              <a:rPr sz="2000" spc="-195" dirty="0">
                <a:latin typeface="Trebuchet MS"/>
                <a:cs typeface="Trebuchet MS"/>
              </a:rPr>
              <a:t> </a:t>
            </a:r>
            <a:r>
              <a:rPr sz="2000" spc="-70" dirty="0">
                <a:latin typeface="Trebuchet MS"/>
                <a:cs typeface="Trebuchet MS"/>
              </a:rPr>
              <a:t>classes</a:t>
            </a:r>
            <a:endParaRPr sz="2000">
              <a:latin typeface="Trebuchet MS"/>
              <a:cs typeface="Trebuchet MS"/>
            </a:endParaRPr>
          </a:p>
        </p:txBody>
      </p:sp>
    </p:spTree>
    <p:extLst>
      <p:ext uri="{BB962C8B-B14F-4D97-AF65-F5344CB8AC3E}">
        <p14:creationId xmlns:p14="http://schemas.microsoft.com/office/powerpoint/2010/main" val="53560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 are better for training</a:t>
            </a:r>
            <a:endParaRPr lang="en-US" dirty="0"/>
          </a:p>
        </p:txBody>
      </p:sp>
      <p:pic>
        <p:nvPicPr>
          <p:cNvPr id="4" name="Content Placeholder 3"/>
          <p:cNvPicPr>
            <a:picLocks noGrp="1" noChangeAspect="1"/>
          </p:cNvPicPr>
          <p:nvPr>
            <p:ph idx="1"/>
          </p:nvPr>
        </p:nvPicPr>
        <p:blipFill>
          <a:blip r:embed="rId3"/>
          <a:stretch>
            <a:fillRect/>
          </a:stretch>
        </p:blipFill>
        <p:spPr>
          <a:xfrm>
            <a:off x="2286000" y="1600200"/>
            <a:ext cx="7971649" cy="4419600"/>
          </a:xfrm>
        </p:spPr>
      </p:pic>
    </p:spTree>
    <p:extLst>
      <p:ext uri="{BB962C8B-B14F-4D97-AF65-F5344CB8AC3E}">
        <p14:creationId xmlns:p14="http://schemas.microsoft.com/office/powerpoint/2010/main" val="18933807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6051" y="248488"/>
            <a:ext cx="2843530" cy="695960"/>
          </a:xfrm>
          <a:prstGeom prst="rect">
            <a:avLst/>
          </a:prstGeom>
        </p:spPr>
        <p:txBody>
          <a:bodyPr vert="horz" wrap="square" lIns="0" tIns="12700" rIns="0" bIns="0" rtlCol="0">
            <a:spAutoFit/>
          </a:bodyPr>
          <a:lstStyle/>
          <a:p>
            <a:pPr marL="12700">
              <a:lnSpc>
                <a:spcPct val="100000"/>
              </a:lnSpc>
              <a:spcBef>
                <a:spcPts val="100"/>
              </a:spcBef>
            </a:pPr>
            <a:r>
              <a:rPr sz="4400" spc="-100" dirty="0"/>
              <a:t>Why </a:t>
            </a:r>
            <a:r>
              <a:rPr sz="4400" spc="-280" dirty="0" smtClean="0"/>
              <a:t>it</a:t>
            </a:r>
            <a:r>
              <a:rPr lang="en-US" sz="4400" spc="-280" dirty="0" smtClean="0"/>
              <a:t> </a:t>
            </a:r>
            <a:r>
              <a:rPr sz="4400" spc="-710" dirty="0" smtClean="0"/>
              <a:t> </a:t>
            </a:r>
            <a:r>
              <a:rPr lang="en-US" sz="4400" spc="-265" dirty="0" smtClean="0"/>
              <a:t>is hard</a:t>
            </a:r>
            <a:endParaRPr sz="4400" dirty="0"/>
          </a:p>
        </p:txBody>
      </p:sp>
      <p:sp>
        <p:nvSpPr>
          <p:cNvPr id="3" name="object 3"/>
          <p:cNvSpPr/>
          <p:nvPr/>
        </p:nvSpPr>
        <p:spPr>
          <a:xfrm>
            <a:off x="5346700" y="3695700"/>
            <a:ext cx="1714500" cy="2095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340600" y="1333500"/>
            <a:ext cx="2971800" cy="1981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556500" y="3962400"/>
            <a:ext cx="2552700" cy="19177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597400" y="1663700"/>
            <a:ext cx="2540000" cy="16891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378119" y="1778062"/>
            <a:ext cx="1974760" cy="3835276"/>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47846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6327" y="246735"/>
            <a:ext cx="5156200" cy="695960"/>
          </a:xfrm>
          <a:prstGeom prst="rect">
            <a:avLst/>
          </a:prstGeom>
        </p:spPr>
        <p:txBody>
          <a:bodyPr vert="horz" wrap="square" lIns="0" tIns="12700" rIns="0" bIns="0" rtlCol="0">
            <a:spAutoFit/>
          </a:bodyPr>
          <a:lstStyle/>
          <a:p>
            <a:pPr marL="12700">
              <a:lnSpc>
                <a:spcPct val="100000"/>
              </a:lnSpc>
              <a:spcBef>
                <a:spcPts val="100"/>
              </a:spcBef>
            </a:pPr>
            <a:r>
              <a:rPr sz="4400" spc="-100" dirty="0"/>
              <a:t>2008 </a:t>
            </a:r>
            <a:r>
              <a:rPr sz="4400" spc="110" dirty="0"/>
              <a:t>DPM</a:t>
            </a:r>
            <a:r>
              <a:rPr sz="4400" spc="-470" dirty="0"/>
              <a:t> </a:t>
            </a:r>
            <a:r>
              <a:rPr sz="2800" spc="-120" dirty="0"/>
              <a:t>(</a:t>
            </a:r>
            <a:r>
              <a:rPr sz="2000" spc="-120" dirty="0"/>
              <a:t>Deformable </a:t>
            </a:r>
            <a:r>
              <a:rPr sz="2000" spc="-100" dirty="0"/>
              <a:t>parts </a:t>
            </a:r>
            <a:r>
              <a:rPr sz="2000" spc="-114" dirty="0"/>
              <a:t>model)</a:t>
            </a:r>
            <a:endParaRPr sz="2000"/>
          </a:p>
        </p:txBody>
      </p:sp>
      <p:sp>
        <p:nvSpPr>
          <p:cNvPr id="3" name="object 3"/>
          <p:cNvSpPr txBox="1"/>
          <p:nvPr/>
        </p:nvSpPr>
        <p:spPr>
          <a:xfrm>
            <a:off x="3325215" y="5707164"/>
            <a:ext cx="5537200" cy="510540"/>
          </a:xfrm>
          <a:prstGeom prst="rect">
            <a:avLst/>
          </a:prstGeom>
        </p:spPr>
        <p:txBody>
          <a:bodyPr vert="horz" wrap="square" lIns="0" tIns="12700" rIns="0" bIns="0" rtlCol="0">
            <a:spAutoFit/>
          </a:bodyPr>
          <a:lstStyle/>
          <a:p>
            <a:pPr marL="12700">
              <a:lnSpc>
                <a:spcPts val="1910"/>
              </a:lnSpc>
              <a:spcBef>
                <a:spcPts val="100"/>
              </a:spcBef>
            </a:pPr>
            <a:r>
              <a:rPr sz="1600" b="1" spc="-100" dirty="0">
                <a:latin typeface="Trebuchet MS"/>
                <a:cs typeface="Trebuchet MS"/>
              </a:rPr>
              <a:t>Object</a:t>
            </a:r>
            <a:r>
              <a:rPr sz="1600" b="1" spc="-135" dirty="0">
                <a:latin typeface="Trebuchet MS"/>
                <a:cs typeface="Trebuchet MS"/>
              </a:rPr>
              <a:t> </a:t>
            </a:r>
            <a:r>
              <a:rPr sz="1600" b="1" spc="-75" dirty="0">
                <a:latin typeface="Trebuchet MS"/>
                <a:cs typeface="Trebuchet MS"/>
              </a:rPr>
              <a:t>Detection</a:t>
            </a:r>
            <a:r>
              <a:rPr sz="1600" b="1" spc="-135" dirty="0">
                <a:latin typeface="Trebuchet MS"/>
                <a:cs typeface="Trebuchet MS"/>
              </a:rPr>
              <a:t> </a:t>
            </a:r>
            <a:r>
              <a:rPr sz="1600" b="1" spc="-70" dirty="0">
                <a:latin typeface="Trebuchet MS"/>
                <a:cs typeface="Trebuchet MS"/>
              </a:rPr>
              <a:t>with</a:t>
            </a:r>
            <a:r>
              <a:rPr sz="1600" b="1" spc="-140" dirty="0">
                <a:latin typeface="Trebuchet MS"/>
                <a:cs typeface="Trebuchet MS"/>
              </a:rPr>
              <a:t> </a:t>
            </a:r>
            <a:r>
              <a:rPr sz="1600" b="1" spc="-90" dirty="0">
                <a:latin typeface="Trebuchet MS"/>
                <a:cs typeface="Trebuchet MS"/>
              </a:rPr>
              <a:t>Discriminatively</a:t>
            </a:r>
            <a:r>
              <a:rPr sz="1600" b="1" spc="-130" dirty="0">
                <a:latin typeface="Trebuchet MS"/>
                <a:cs typeface="Trebuchet MS"/>
              </a:rPr>
              <a:t> </a:t>
            </a:r>
            <a:r>
              <a:rPr sz="1600" b="1" spc="-125" dirty="0">
                <a:latin typeface="Trebuchet MS"/>
                <a:cs typeface="Trebuchet MS"/>
              </a:rPr>
              <a:t>Trained</a:t>
            </a:r>
            <a:r>
              <a:rPr sz="1600" b="1" spc="-135" dirty="0">
                <a:latin typeface="Trebuchet MS"/>
                <a:cs typeface="Trebuchet MS"/>
              </a:rPr>
              <a:t> </a:t>
            </a:r>
            <a:r>
              <a:rPr sz="1600" b="1" spc="-90" dirty="0">
                <a:latin typeface="Trebuchet MS"/>
                <a:cs typeface="Trebuchet MS"/>
              </a:rPr>
              <a:t>Part</a:t>
            </a:r>
            <a:r>
              <a:rPr sz="1600" b="1" spc="-135" dirty="0">
                <a:latin typeface="Trebuchet MS"/>
                <a:cs typeface="Trebuchet MS"/>
              </a:rPr>
              <a:t> </a:t>
            </a:r>
            <a:r>
              <a:rPr sz="1600" b="1" spc="-80" dirty="0">
                <a:latin typeface="Trebuchet MS"/>
                <a:cs typeface="Trebuchet MS"/>
              </a:rPr>
              <a:t>Based</a:t>
            </a:r>
            <a:r>
              <a:rPr sz="1600" b="1" spc="-135" dirty="0">
                <a:latin typeface="Trebuchet MS"/>
                <a:cs typeface="Trebuchet MS"/>
              </a:rPr>
              <a:t> </a:t>
            </a:r>
            <a:r>
              <a:rPr sz="1600" b="1" spc="-85" dirty="0">
                <a:latin typeface="Trebuchet MS"/>
                <a:cs typeface="Trebuchet MS"/>
              </a:rPr>
              <a:t>Model,</a:t>
            </a:r>
            <a:endParaRPr sz="1600">
              <a:latin typeface="Trebuchet MS"/>
              <a:cs typeface="Trebuchet MS"/>
            </a:endParaRPr>
          </a:p>
          <a:p>
            <a:pPr marL="12700">
              <a:lnSpc>
                <a:spcPts val="1910"/>
              </a:lnSpc>
            </a:pPr>
            <a:r>
              <a:rPr sz="1600" spc="-105" dirty="0">
                <a:latin typeface="Trebuchet MS"/>
                <a:cs typeface="Trebuchet MS"/>
              </a:rPr>
              <a:t>Felzenszwalb,</a:t>
            </a:r>
            <a:r>
              <a:rPr sz="1600" spc="-85" dirty="0">
                <a:latin typeface="Trebuchet MS"/>
                <a:cs typeface="Trebuchet MS"/>
              </a:rPr>
              <a:t> Girshick,</a:t>
            </a:r>
            <a:r>
              <a:rPr sz="1600" spc="-185" dirty="0">
                <a:latin typeface="Trebuchet MS"/>
                <a:cs typeface="Trebuchet MS"/>
              </a:rPr>
              <a:t> </a:t>
            </a:r>
            <a:r>
              <a:rPr sz="1600" spc="-45" dirty="0">
                <a:latin typeface="Trebuchet MS"/>
                <a:cs typeface="Trebuchet MS"/>
              </a:rPr>
              <a:t>McAllester</a:t>
            </a:r>
            <a:r>
              <a:rPr sz="1600" spc="-140" dirty="0">
                <a:latin typeface="Trebuchet MS"/>
                <a:cs typeface="Trebuchet MS"/>
              </a:rPr>
              <a:t> </a:t>
            </a:r>
            <a:r>
              <a:rPr sz="1600" spc="-60" dirty="0">
                <a:latin typeface="Trebuchet MS"/>
                <a:cs typeface="Trebuchet MS"/>
              </a:rPr>
              <a:t>and</a:t>
            </a:r>
            <a:r>
              <a:rPr sz="1600" spc="-225" dirty="0">
                <a:latin typeface="Trebuchet MS"/>
                <a:cs typeface="Trebuchet MS"/>
              </a:rPr>
              <a:t> </a:t>
            </a:r>
            <a:r>
              <a:rPr sz="1600" spc="-70" dirty="0">
                <a:latin typeface="Trebuchet MS"/>
                <a:cs typeface="Trebuchet MS"/>
              </a:rPr>
              <a:t>Ramanan,</a:t>
            </a:r>
            <a:r>
              <a:rPr sz="1600" spc="-180" dirty="0">
                <a:latin typeface="Trebuchet MS"/>
                <a:cs typeface="Trebuchet MS"/>
              </a:rPr>
              <a:t> </a:t>
            </a:r>
            <a:r>
              <a:rPr sz="1600" i="1" spc="-65" dirty="0">
                <a:latin typeface="Trebuchet MS"/>
                <a:cs typeface="Trebuchet MS"/>
              </a:rPr>
              <a:t>PAMI</a:t>
            </a:r>
            <a:r>
              <a:rPr sz="1600" spc="-65" dirty="0">
                <a:latin typeface="Trebuchet MS"/>
                <a:cs typeface="Trebuchet MS"/>
              </a:rPr>
              <a:t>,</a:t>
            </a:r>
            <a:r>
              <a:rPr sz="1600" spc="-85" dirty="0">
                <a:latin typeface="Trebuchet MS"/>
                <a:cs typeface="Trebuchet MS"/>
              </a:rPr>
              <a:t> </a:t>
            </a:r>
            <a:r>
              <a:rPr sz="1600" spc="-40" dirty="0">
                <a:latin typeface="Trebuchet MS"/>
                <a:cs typeface="Trebuchet MS"/>
              </a:rPr>
              <a:t>2010</a:t>
            </a:r>
            <a:endParaRPr sz="1600">
              <a:latin typeface="Trebuchet MS"/>
              <a:cs typeface="Trebuchet MS"/>
            </a:endParaRPr>
          </a:p>
        </p:txBody>
      </p:sp>
      <p:sp>
        <p:nvSpPr>
          <p:cNvPr id="4" name="object 4"/>
          <p:cNvSpPr/>
          <p:nvPr/>
        </p:nvSpPr>
        <p:spPr>
          <a:xfrm>
            <a:off x="2946400" y="1244600"/>
            <a:ext cx="6388100" cy="42799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683916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6327" y="246735"/>
            <a:ext cx="4894580" cy="695960"/>
          </a:xfrm>
          <a:prstGeom prst="rect">
            <a:avLst/>
          </a:prstGeom>
        </p:spPr>
        <p:txBody>
          <a:bodyPr vert="horz" wrap="square" lIns="0" tIns="12700" rIns="0" bIns="0" rtlCol="0">
            <a:spAutoFit/>
          </a:bodyPr>
          <a:lstStyle/>
          <a:p>
            <a:pPr marL="12700">
              <a:lnSpc>
                <a:spcPct val="100000"/>
              </a:lnSpc>
              <a:spcBef>
                <a:spcPts val="100"/>
              </a:spcBef>
            </a:pPr>
            <a:r>
              <a:rPr sz="4400" spc="-100" dirty="0"/>
              <a:t>2008 </a:t>
            </a:r>
            <a:r>
              <a:rPr sz="4400" spc="110" dirty="0"/>
              <a:t>DPM</a:t>
            </a:r>
            <a:r>
              <a:rPr sz="4400" spc="-715" dirty="0"/>
              <a:t> </a:t>
            </a:r>
            <a:r>
              <a:rPr sz="2400" spc="-110" dirty="0"/>
              <a:t>(</a:t>
            </a:r>
            <a:r>
              <a:rPr sz="1800" spc="-110" dirty="0"/>
              <a:t>Deformable </a:t>
            </a:r>
            <a:r>
              <a:rPr sz="1800" spc="-105" dirty="0"/>
              <a:t>parts model)</a:t>
            </a:r>
            <a:endParaRPr sz="1800"/>
          </a:p>
        </p:txBody>
      </p:sp>
      <p:sp>
        <p:nvSpPr>
          <p:cNvPr id="3" name="object 3"/>
          <p:cNvSpPr txBox="1"/>
          <p:nvPr/>
        </p:nvSpPr>
        <p:spPr>
          <a:xfrm>
            <a:off x="3325215" y="5707164"/>
            <a:ext cx="5537200" cy="510540"/>
          </a:xfrm>
          <a:prstGeom prst="rect">
            <a:avLst/>
          </a:prstGeom>
        </p:spPr>
        <p:txBody>
          <a:bodyPr vert="horz" wrap="square" lIns="0" tIns="12700" rIns="0" bIns="0" rtlCol="0">
            <a:spAutoFit/>
          </a:bodyPr>
          <a:lstStyle/>
          <a:p>
            <a:pPr marL="12700">
              <a:lnSpc>
                <a:spcPts val="1910"/>
              </a:lnSpc>
              <a:spcBef>
                <a:spcPts val="100"/>
              </a:spcBef>
            </a:pPr>
            <a:r>
              <a:rPr sz="1600" b="1" spc="-100" dirty="0">
                <a:latin typeface="Trebuchet MS"/>
                <a:cs typeface="Trebuchet MS"/>
              </a:rPr>
              <a:t>Object</a:t>
            </a:r>
            <a:r>
              <a:rPr sz="1600" b="1" spc="-135" dirty="0">
                <a:latin typeface="Trebuchet MS"/>
                <a:cs typeface="Trebuchet MS"/>
              </a:rPr>
              <a:t> </a:t>
            </a:r>
            <a:r>
              <a:rPr sz="1600" b="1" spc="-75" dirty="0">
                <a:latin typeface="Trebuchet MS"/>
                <a:cs typeface="Trebuchet MS"/>
              </a:rPr>
              <a:t>Detection</a:t>
            </a:r>
            <a:r>
              <a:rPr sz="1600" b="1" spc="-135" dirty="0">
                <a:latin typeface="Trebuchet MS"/>
                <a:cs typeface="Trebuchet MS"/>
              </a:rPr>
              <a:t> </a:t>
            </a:r>
            <a:r>
              <a:rPr sz="1600" b="1" spc="-70" dirty="0">
                <a:latin typeface="Trebuchet MS"/>
                <a:cs typeface="Trebuchet MS"/>
              </a:rPr>
              <a:t>with</a:t>
            </a:r>
            <a:r>
              <a:rPr sz="1600" b="1" spc="-140" dirty="0">
                <a:latin typeface="Trebuchet MS"/>
                <a:cs typeface="Trebuchet MS"/>
              </a:rPr>
              <a:t> </a:t>
            </a:r>
            <a:r>
              <a:rPr sz="1600" b="1" spc="-90" dirty="0">
                <a:latin typeface="Trebuchet MS"/>
                <a:cs typeface="Trebuchet MS"/>
              </a:rPr>
              <a:t>Discriminatively</a:t>
            </a:r>
            <a:r>
              <a:rPr sz="1600" b="1" spc="-130" dirty="0">
                <a:latin typeface="Trebuchet MS"/>
                <a:cs typeface="Trebuchet MS"/>
              </a:rPr>
              <a:t> </a:t>
            </a:r>
            <a:r>
              <a:rPr sz="1600" b="1" spc="-125" dirty="0">
                <a:latin typeface="Trebuchet MS"/>
                <a:cs typeface="Trebuchet MS"/>
              </a:rPr>
              <a:t>Trained</a:t>
            </a:r>
            <a:r>
              <a:rPr sz="1600" b="1" spc="-135" dirty="0">
                <a:latin typeface="Trebuchet MS"/>
                <a:cs typeface="Trebuchet MS"/>
              </a:rPr>
              <a:t> </a:t>
            </a:r>
            <a:r>
              <a:rPr sz="1600" b="1" spc="-90" dirty="0">
                <a:latin typeface="Trebuchet MS"/>
                <a:cs typeface="Trebuchet MS"/>
              </a:rPr>
              <a:t>Part</a:t>
            </a:r>
            <a:r>
              <a:rPr sz="1600" b="1" spc="-135" dirty="0">
                <a:latin typeface="Trebuchet MS"/>
                <a:cs typeface="Trebuchet MS"/>
              </a:rPr>
              <a:t> </a:t>
            </a:r>
            <a:r>
              <a:rPr sz="1600" b="1" spc="-80" dirty="0">
                <a:latin typeface="Trebuchet MS"/>
                <a:cs typeface="Trebuchet MS"/>
              </a:rPr>
              <a:t>Based</a:t>
            </a:r>
            <a:r>
              <a:rPr sz="1600" b="1" spc="-135" dirty="0">
                <a:latin typeface="Trebuchet MS"/>
                <a:cs typeface="Trebuchet MS"/>
              </a:rPr>
              <a:t> </a:t>
            </a:r>
            <a:r>
              <a:rPr sz="1600" b="1" spc="-85" dirty="0">
                <a:latin typeface="Trebuchet MS"/>
                <a:cs typeface="Trebuchet MS"/>
              </a:rPr>
              <a:t>Model,</a:t>
            </a:r>
            <a:endParaRPr sz="1600">
              <a:latin typeface="Trebuchet MS"/>
              <a:cs typeface="Trebuchet MS"/>
            </a:endParaRPr>
          </a:p>
          <a:p>
            <a:pPr marL="12700">
              <a:lnSpc>
                <a:spcPts val="1910"/>
              </a:lnSpc>
            </a:pPr>
            <a:r>
              <a:rPr sz="1600" spc="-105" dirty="0">
                <a:latin typeface="Trebuchet MS"/>
                <a:cs typeface="Trebuchet MS"/>
              </a:rPr>
              <a:t>Felzenszwalb,</a:t>
            </a:r>
            <a:r>
              <a:rPr sz="1600" spc="-85" dirty="0">
                <a:latin typeface="Trebuchet MS"/>
                <a:cs typeface="Trebuchet MS"/>
              </a:rPr>
              <a:t> Girshick,</a:t>
            </a:r>
            <a:r>
              <a:rPr sz="1600" spc="-185" dirty="0">
                <a:latin typeface="Trebuchet MS"/>
                <a:cs typeface="Trebuchet MS"/>
              </a:rPr>
              <a:t> </a:t>
            </a:r>
            <a:r>
              <a:rPr sz="1600" spc="-45" dirty="0">
                <a:latin typeface="Trebuchet MS"/>
                <a:cs typeface="Trebuchet MS"/>
              </a:rPr>
              <a:t>McAllester</a:t>
            </a:r>
            <a:r>
              <a:rPr sz="1600" spc="-140" dirty="0">
                <a:latin typeface="Trebuchet MS"/>
                <a:cs typeface="Trebuchet MS"/>
              </a:rPr>
              <a:t> </a:t>
            </a:r>
            <a:r>
              <a:rPr sz="1600" spc="-60" dirty="0">
                <a:latin typeface="Trebuchet MS"/>
                <a:cs typeface="Trebuchet MS"/>
              </a:rPr>
              <a:t>and</a:t>
            </a:r>
            <a:r>
              <a:rPr sz="1600" spc="-225" dirty="0">
                <a:latin typeface="Trebuchet MS"/>
                <a:cs typeface="Trebuchet MS"/>
              </a:rPr>
              <a:t> </a:t>
            </a:r>
            <a:r>
              <a:rPr sz="1600" spc="-70" dirty="0">
                <a:latin typeface="Trebuchet MS"/>
                <a:cs typeface="Trebuchet MS"/>
              </a:rPr>
              <a:t>Ramanan,</a:t>
            </a:r>
            <a:r>
              <a:rPr sz="1600" spc="-180" dirty="0">
                <a:latin typeface="Trebuchet MS"/>
                <a:cs typeface="Trebuchet MS"/>
              </a:rPr>
              <a:t> </a:t>
            </a:r>
            <a:r>
              <a:rPr sz="1600" i="1" spc="-65" dirty="0">
                <a:latin typeface="Trebuchet MS"/>
                <a:cs typeface="Trebuchet MS"/>
              </a:rPr>
              <a:t>PAMI</a:t>
            </a:r>
            <a:r>
              <a:rPr sz="1600" spc="-65" dirty="0">
                <a:latin typeface="Trebuchet MS"/>
                <a:cs typeface="Trebuchet MS"/>
              </a:rPr>
              <a:t>,</a:t>
            </a:r>
            <a:r>
              <a:rPr sz="1600" spc="-85" dirty="0">
                <a:latin typeface="Trebuchet MS"/>
                <a:cs typeface="Trebuchet MS"/>
              </a:rPr>
              <a:t> </a:t>
            </a:r>
            <a:r>
              <a:rPr sz="1600" spc="-40" dirty="0">
                <a:latin typeface="Trebuchet MS"/>
                <a:cs typeface="Trebuchet MS"/>
              </a:rPr>
              <a:t>2010</a:t>
            </a:r>
            <a:endParaRPr sz="1600">
              <a:latin typeface="Trebuchet MS"/>
              <a:cs typeface="Trebuchet MS"/>
            </a:endParaRPr>
          </a:p>
        </p:txBody>
      </p:sp>
      <p:sp>
        <p:nvSpPr>
          <p:cNvPr id="4" name="object 4"/>
          <p:cNvSpPr/>
          <p:nvPr/>
        </p:nvSpPr>
        <p:spPr>
          <a:xfrm>
            <a:off x="3519946" y="1538849"/>
            <a:ext cx="5145416" cy="384380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444976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7890" y="246735"/>
            <a:ext cx="4852035" cy="695960"/>
          </a:xfrm>
          <a:prstGeom prst="rect">
            <a:avLst/>
          </a:prstGeom>
        </p:spPr>
        <p:txBody>
          <a:bodyPr vert="horz" wrap="square" lIns="0" tIns="12700" rIns="0" bIns="0" rtlCol="0">
            <a:spAutoFit/>
          </a:bodyPr>
          <a:lstStyle/>
          <a:p>
            <a:pPr marL="12700">
              <a:lnSpc>
                <a:spcPct val="100000"/>
              </a:lnSpc>
              <a:spcBef>
                <a:spcPts val="100"/>
              </a:spcBef>
            </a:pPr>
            <a:r>
              <a:rPr sz="4400" spc="-145" dirty="0"/>
              <a:t>Multiple</a:t>
            </a:r>
            <a:r>
              <a:rPr sz="4400" spc="-420" dirty="0"/>
              <a:t> </a:t>
            </a:r>
            <a:r>
              <a:rPr sz="4400" spc="-160" dirty="0"/>
              <a:t>components</a:t>
            </a:r>
            <a:endParaRPr sz="4400"/>
          </a:p>
        </p:txBody>
      </p:sp>
      <p:sp>
        <p:nvSpPr>
          <p:cNvPr id="3" name="object 3"/>
          <p:cNvSpPr/>
          <p:nvPr/>
        </p:nvSpPr>
        <p:spPr>
          <a:xfrm>
            <a:off x="3108516" y="1347139"/>
            <a:ext cx="5858739" cy="47685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219513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916939" y="6417055"/>
            <a:ext cx="203835" cy="223520"/>
          </a:xfrm>
          <a:prstGeom prst="rect">
            <a:avLst/>
          </a:prstGeom>
        </p:spPr>
        <p:txBody>
          <a:bodyPr vert="horz" wrap="square" lIns="0" tIns="12700" rIns="0" bIns="0" rtlCol="0">
            <a:spAutoFit/>
          </a:bodyPr>
          <a:lstStyle/>
          <a:p>
            <a:pPr marL="12700">
              <a:lnSpc>
                <a:spcPct val="100000"/>
              </a:lnSpc>
              <a:spcBef>
                <a:spcPts val="100"/>
              </a:spcBef>
            </a:pPr>
            <a:r>
              <a:rPr sz="1300" spc="-25" dirty="0">
                <a:latin typeface="Arial"/>
                <a:cs typeface="Arial"/>
              </a:rPr>
              <a:t>57</a:t>
            </a:r>
            <a:endParaRPr sz="1300">
              <a:latin typeface="Arial"/>
              <a:cs typeface="Arial"/>
            </a:endParaRPr>
          </a:p>
        </p:txBody>
      </p:sp>
      <p:sp>
        <p:nvSpPr>
          <p:cNvPr id="3" name="object 3"/>
          <p:cNvSpPr txBox="1">
            <a:spLocks noGrp="1"/>
          </p:cNvSpPr>
          <p:nvPr>
            <p:ph type="title"/>
          </p:nvPr>
        </p:nvSpPr>
        <p:spPr>
          <a:xfrm>
            <a:off x="2060384" y="231914"/>
            <a:ext cx="7226300" cy="695960"/>
          </a:xfrm>
          <a:prstGeom prst="rect">
            <a:avLst/>
          </a:prstGeom>
        </p:spPr>
        <p:txBody>
          <a:bodyPr vert="horz" wrap="square" lIns="0" tIns="12700" rIns="0" bIns="0" rtlCol="0">
            <a:spAutoFit/>
          </a:bodyPr>
          <a:lstStyle/>
          <a:p>
            <a:pPr marL="12700">
              <a:lnSpc>
                <a:spcPct val="100000"/>
              </a:lnSpc>
              <a:spcBef>
                <a:spcPts val="100"/>
              </a:spcBef>
            </a:pPr>
            <a:r>
              <a:rPr sz="4400" spc="-190" dirty="0"/>
              <a:t>Problems </a:t>
            </a:r>
            <a:r>
              <a:rPr sz="4400" spc="-225" dirty="0"/>
              <a:t>with </a:t>
            </a:r>
            <a:r>
              <a:rPr sz="4400" u="heavy" spc="-200" dirty="0">
                <a:uFill>
                  <a:solidFill>
                    <a:srgbClr val="000000"/>
                  </a:solidFill>
                </a:uFill>
              </a:rPr>
              <a:t>Visual</a:t>
            </a:r>
            <a:r>
              <a:rPr sz="4400" spc="-685" dirty="0"/>
              <a:t> </a:t>
            </a:r>
            <a:r>
              <a:rPr lang="en-US" sz="4400" spc="-685" dirty="0" smtClean="0"/>
              <a:t> </a:t>
            </a:r>
            <a:r>
              <a:rPr sz="4400" spc="-195" dirty="0" smtClean="0"/>
              <a:t>Categories</a:t>
            </a:r>
            <a:endParaRPr sz="4400" dirty="0"/>
          </a:p>
        </p:txBody>
      </p:sp>
      <p:sp>
        <p:nvSpPr>
          <p:cNvPr id="4" name="object 4"/>
          <p:cNvSpPr txBox="1"/>
          <p:nvPr/>
        </p:nvSpPr>
        <p:spPr>
          <a:xfrm>
            <a:off x="2060384" y="1112520"/>
            <a:ext cx="3429635" cy="833119"/>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spc="-35" dirty="0">
                <a:latin typeface="Trebuchet MS"/>
                <a:cs typeface="Trebuchet MS"/>
              </a:rPr>
              <a:t>A </a:t>
            </a:r>
            <a:r>
              <a:rPr sz="2800" spc="-140" dirty="0">
                <a:latin typeface="Trebuchet MS"/>
                <a:cs typeface="Trebuchet MS"/>
              </a:rPr>
              <a:t>lot </a:t>
            </a:r>
            <a:r>
              <a:rPr sz="2800" spc="-95" dirty="0">
                <a:latin typeface="Trebuchet MS"/>
                <a:cs typeface="Trebuchet MS"/>
              </a:rPr>
              <a:t>of </a:t>
            </a:r>
            <a:r>
              <a:rPr sz="2800" spc="-130" dirty="0">
                <a:latin typeface="Trebuchet MS"/>
                <a:cs typeface="Trebuchet MS"/>
              </a:rPr>
              <a:t>categories</a:t>
            </a:r>
            <a:r>
              <a:rPr sz="2800" spc="-575" dirty="0">
                <a:latin typeface="Trebuchet MS"/>
                <a:cs typeface="Trebuchet MS"/>
              </a:rPr>
              <a:t> </a:t>
            </a:r>
            <a:r>
              <a:rPr lang="en-US" sz="2800" spc="-575" dirty="0" smtClean="0">
                <a:latin typeface="Trebuchet MS"/>
                <a:cs typeface="Trebuchet MS"/>
              </a:rPr>
              <a:t> </a:t>
            </a:r>
            <a:r>
              <a:rPr sz="2800" spc="-135" dirty="0" smtClean="0">
                <a:latin typeface="Trebuchet MS"/>
                <a:cs typeface="Trebuchet MS"/>
              </a:rPr>
              <a:t>are  </a:t>
            </a:r>
            <a:r>
              <a:rPr sz="2800" spc="-125" dirty="0">
                <a:latin typeface="Trebuchet MS"/>
                <a:cs typeface="Trebuchet MS"/>
              </a:rPr>
              <a:t>functional</a:t>
            </a:r>
            <a:endParaRPr sz="2800" dirty="0">
              <a:latin typeface="Trebuchet MS"/>
              <a:cs typeface="Trebuchet MS"/>
            </a:endParaRPr>
          </a:p>
        </p:txBody>
      </p:sp>
      <p:sp>
        <p:nvSpPr>
          <p:cNvPr id="5" name="object 5"/>
          <p:cNvSpPr txBox="1"/>
          <p:nvPr/>
        </p:nvSpPr>
        <p:spPr>
          <a:xfrm>
            <a:off x="2060384" y="2915920"/>
            <a:ext cx="2994025"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80" dirty="0">
                <a:latin typeface="Trebuchet MS"/>
                <a:cs typeface="Trebuchet MS"/>
              </a:rPr>
              <a:t>World </a:t>
            </a:r>
            <a:r>
              <a:rPr sz="2800" spc="-120" dirty="0">
                <a:latin typeface="Trebuchet MS"/>
                <a:cs typeface="Trebuchet MS"/>
              </a:rPr>
              <a:t>is </a:t>
            </a:r>
            <a:r>
              <a:rPr sz="2800" spc="-85" dirty="0">
                <a:latin typeface="Trebuchet MS"/>
                <a:cs typeface="Trebuchet MS"/>
              </a:rPr>
              <a:t>too</a:t>
            </a:r>
            <a:r>
              <a:rPr sz="2800" spc="-445" dirty="0">
                <a:latin typeface="Trebuchet MS"/>
                <a:cs typeface="Trebuchet MS"/>
              </a:rPr>
              <a:t> </a:t>
            </a:r>
            <a:r>
              <a:rPr sz="2800" spc="-130" dirty="0">
                <a:latin typeface="Trebuchet MS"/>
                <a:cs typeface="Trebuchet MS"/>
              </a:rPr>
              <a:t>varied</a:t>
            </a:r>
            <a:endParaRPr sz="2800">
              <a:latin typeface="Trebuchet MS"/>
              <a:cs typeface="Trebuchet MS"/>
            </a:endParaRPr>
          </a:p>
        </p:txBody>
      </p:sp>
      <p:sp>
        <p:nvSpPr>
          <p:cNvPr id="6" name="object 6"/>
          <p:cNvSpPr txBox="1"/>
          <p:nvPr/>
        </p:nvSpPr>
        <p:spPr>
          <a:xfrm>
            <a:off x="2060384" y="5481320"/>
            <a:ext cx="3472179" cy="833119"/>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spc="-130" dirty="0">
                <a:latin typeface="Trebuchet MS"/>
                <a:cs typeface="Trebuchet MS"/>
              </a:rPr>
              <a:t>Categories </a:t>
            </a:r>
            <a:r>
              <a:rPr sz="2800" spc="-135" dirty="0">
                <a:latin typeface="Trebuchet MS"/>
                <a:cs typeface="Trebuchet MS"/>
              </a:rPr>
              <a:t>are </a:t>
            </a:r>
            <a:r>
              <a:rPr sz="2800" spc="-175" dirty="0">
                <a:latin typeface="Trebuchet MS"/>
                <a:cs typeface="Trebuchet MS"/>
              </a:rPr>
              <a:t>3D,</a:t>
            </a:r>
            <a:r>
              <a:rPr sz="2800" spc="-315" dirty="0">
                <a:latin typeface="Trebuchet MS"/>
                <a:cs typeface="Trebuchet MS"/>
              </a:rPr>
              <a:t> </a:t>
            </a:r>
            <a:r>
              <a:rPr sz="2800" spc="-90" dirty="0">
                <a:latin typeface="Trebuchet MS"/>
                <a:cs typeface="Trebuchet MS"/>
              </a:rPr>
              <a:t>but  </a:t>
            </a:r>
            <a:r>
              <a:rPr sz="2800" spc="-130" dirty="0">
                <a:latin typeface="Trebuchet MS"/>
                <a:cs typeface="Trebuchet MS"/>
              </a:rPr>
              <a:t>images </a:t>
            </a:r>
            <a:r>
              <a:rPr sz="2800" spc="-135" dirty="0">
                <a:latin typeface="Trebuchet MS"/>
                <a:cs typeface="Trebuchet MS"/>
              </a:rPr>
              <a:t>are</a:t>
            </a:r>
            <a:r>
              <a:rPr sz="2800" spc="-165" dirty="0">
                <a:latin typeface="Trebuchet MS"/>
                <a:cs typeface="Trebuchet MS"/>
              </a:rPr>
              <a:t> </a:t>
            </a:r>
            <a:r>
              <a:rPr sz="2800" spc="-35" dirty="0">
                <a:latin typeface="Trebuchet MS"/>
                <a:cs typeface="Trebuchet MS"/>
              </a:rPr>
              <a:t>2D</a:t>
            </a:r>
            <a:endParaRPr sz="2800">
              <a:latin typeface="Trebuchet MS"/>
              <a:cs typeface="Trebuchet MS"/>
            </a:endParaRPr>
          </a:p>
        </p:txBody>
      </p:sp>
      <p:sp>
        <p:nvSpPr>
          <p:cNvPr id="7" name="object 7"/>
          <p:cNvSpPr/>
          <p:nvPr/>
        </p:nvSpPr>
        <p:spPr>
          <a:xfrm>
            <a:off x="6324600" y="5702300"/>
            <a:ext cx="2438400" cy="7747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991600" y="5562600"/>
            <a:ext cx="1219200" cy="93980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8572500" y="1524000"/>
            <a:ext cx="1257300" cy="16129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099300" y="1663700"/>
            <a:ext cx="1473200" cy="16002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600700" y="1663700"/>
            <a:ext cx="1524000" cy="1485900"/>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7073379" y="1054849"/>
            <a:ext cx="772795" cy="391160"/>
          </a:xfrm>
          <a:prstGeom prst="rect">
            <a:avLst/>
          </a:prstGeom>
        </p:spPr>
        <p:txBody>
          <a:bodyPr vert="horz" wrap="square" lIns="0" tIns="12700" rIns="0" bIns="0" rtlCol="0">
            <a:spAutoFit/>
          </a:bodyPr>
          <a:lstStyle/>
          <a:p>
            <a:pPr marL="12700">
              <a:lnSpc>
                <a:spcPct val="100000"/>
              </a:lnSpc>
              <a:spcBef>
                <a:spcPts val="100"/>
              </a:spcBef>
            </a:pPr>
            <a:r>
              <a:rPr sz="2400" b="1" spc="75" dirty="0">
                <a:latin typeface="Arial"/>
                <a:cs typeface="Arial"/>
              </a:rPr>
              <a:t>C</a:t>
            </a:r>
            <a:r>
              <a:rPr sz="2400" b="1" spc="20" dirty="0">
                <a:latin typeface="Arial"/>
                <a:cs typeface="Arial"/>
              </a:rPr>
              <a:t>h</a:t>
            </a:r>
            <a:r>
              <a:rPr sz="2400" b="1" spc="60" dirty="0">
                <a:latin typeface="Arial"/>
                <a:cs typeface="Arial"/>
              </a:rPr>
              <a:t>a</a:t>
            </a:r>
            <a:r>
              <a:rPr sz="2400" b="1" spc="245" dirty="0">
                <a:latin typeface="Arial"/>
                <a:cs typeface="Arial"/>
              </a:rPr>
              <a:t>r</a:t>
            </a:r>
            <a:endParaRPr sz="2400">
              <a:latin typeface="Arial"/>
              <a:cs typeface="Arial"/>
            </a:endParaRPr>
          </a:p>
        </p:txBody>
      </p:sp>
      <p:sp>
        <p:nvSpPr>
          <p:cNvPr id="13" name="object 13"/>
          <p:cNvSpPr/>
          <p:nvPr/>
        </p:nvSpPr>
        <p:spPr>
          <a:xfrm>
            <a:off x="1866900" y="3517900"/>
            <a:ext cx="3429000" cy="16764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5334000" y="3517900"/>
            <a:ext cx="5080000" cy="1676400"/>
          </a:xfrm>
          <a:prstGeom prst="rect">
            <a:avLst/>
          </a:prstGeom>
          <a:blipFill>
            <a:blip r:embed="rId8" cstate="print"/>
            <a:stretch>
              <a:fillRect/>
            </a:stretch>
          </a:blipFill>
        </p:spPr>
        <p:txBody>
          <a:bodyPr wrap="square" lIns="0" tIns="0" rIns="0" bIns="0" rtlCol="0"/>
          <a:lstStyle/>
          <a:p>
            <a:endParaRPr/>
          </a:p>
        </p:txBody>
      </p:sp>
      <p:sp>
        <p:nvSpPr>
          <p:cNvPr id="15" name="object 15"/>
          <p:cNvSpPr txBox="1"/>
          <p:nvPr/>
        </p:nvSpPr>
        <p:spPr>
          <a:xfrm>
            <a:off x="8128203" y="5246230"/>
            <a:ext cx="506095" cy="391160"/>
          </a:xfrm>
          <a:prstGeom prst="rect">
            <a:avLst/>
          </a:prstGeom>
        </p:spPr>
        <p:txBody>
          <a:bodyPr vert="horz" wrap="square" lIns="0" tIns="12700" rIns="0" bIns="0" rtlCol="0">
            <a:spAutoFit/>
          </a:bodyPr>
          <a:lstStyle/>
          <a:p>
            <a:pPr marL="12700">
              <a:lnSpc>
                <a:spcPct val="100000"/>
              </a:lnSpc>
              <a:spcBef>
                <a:spcPts val="100"/>
              </a:spcBef>
            </a:pPr>
            <a:r>
              <a:rPr sz="2400" b="1" spc="-70" dirty="0">
                <a:latin typeface="Arial"/>
                <a:cs typeface="Arial"/>
              </a:rPr>
              <a:t>c</a:t>
            </a:r>
            <a:r>
              <a:rPr sz="2400" b="1" spc="-15" dirty="0">
                <a:latin typeface="Arial"/>
                <a:cs typeface="Arial"/>
              </a:rPr>
              <a:t>a</a:t>
            </a:r>
            <a:r>
              <a:rPr sz="2400" b="1" spc="245" dirty="0">
                <a:latin typeface="Arial"/>
                <a:cs typeface="Arial"/>
              </a:rPr>
              <a:t>r</a:t>
            </a:r>
            <a:endParaRPr sz="2400">
              <a:latin typeface="Arial"/>
              <a:cs typeface="Arial"/>
            </a:endParaRPr>
          </a:p>
        </p:txBody>
      </p:sp>
    </p:spTree>
    <p:extLst>
      <p:ext uri="{BB962C8B-B14F-4D97-AF65-F5344CB8AC3E}">
        <p14:creationId xmlns:p14="http://schemas.microsoft.com/office/powerpoint/2010/main" val="305162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60621" y="644483"/>
            <a:ext cx="6664910" cy="492967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666847" y="5958780"/>
            <a:ext cx="6825615" cy="566420"/>
          </a:xfrm>
          <a:prstGeom prst="rect">
            <a:avLst/>
          </a:prstGeom>
        </p:spPr>
        <p:txBody>
          <a:bodyPr vert="horz" wrap="square" lIns="0" tIns="12700" rIns="0" bIns="0" rtlCol="0">
            <a:spAutoFit/>
          </a:bodyPr>
          <a:lstStyle/>
          <a:p>
            <a:pPr marL="12700">
              <a:lnSpc>
                <a:spcPts val="2130"/>
              </a:lnSpc>
              <a:spcBef>
                <a:spcPts val="100"/>
              </a:spcBef>
            </a:pPr>
            <a:r>
              <a:rPr sz="1800" b="1" spc="-55" dirty="0">
                <a:latin typeface="Trebuchet MS"/>
                <a:cs typeface="Trebuchet MS"/>
              </a:rPr>
              <a:t>Do</a:t>
            </a:r>
            <a:r>
              <a:rPr sz="1800" b="1" spc="-114" dirty="0">
                <a:latin typeface="Trebuchet MS"/>
                <a:cs typeface="Trebuchet MS"/>
              </a:rPr>
              <a:t> We</a:t>
            </a:r>
            <a:r>
              <a:rPr sz="1800" b="1" spc="-45" dirty="0">
                <a:latin typeface="Trebuchet MS"/>
                <a:cs typeface="Trebuchet MS"/>
              </a:rPr>
              <a:t> </a:t>
            </a:r>
            <a:r>
              <a:rPr sz="1800" b="1" spc="-90" dirty="0">
                <a:latin typeface="Trebuchet MS"/>
                <a:cs typeface="Trebuchet MS"/>
              </a:rPr>
              <a:t>Need</a:t>
            </a:r>
            <a:r>
              <a:rPr sz="1800" b="1" spc="-105" dirty="0">
                <a:latin typeface="Trebuchet MS"/>
                <a:cs typeface="Trebuchet MS"/>
              </a:rPr>
              <a:t> </a:t>
            </a:r>
            <a:r>
              <a:rPr sz="1800" b="1" spc="-20" dirty="0">
                <a:latin typeface="Trebuchet MS"/>
                <a:cs typeface="Trebuchet MS"/>
              </a:rPr>
              <a:t>More</a:t>
            </a:r>
            <a:r>
              <a:rPr sz="1800" b="1" spc="-250" dirty="0">
                <a:latin typeface="Trebuchet MS"/>
                <a:cs typeface="Trebuchet MS"/>
              </a:rPr>
              <a:t> </a:t>
            </a:r>
            <a:r>
              <a:rPr sz="1800" b="1" spc="-125" dirty="0">
                <a:latin typeface="Trebuchet MS"/>
                <a:cs typeface="Trebuchet MS"/>
              </a:rPr>
              <a:t>Training</a:t>
            </a:r>
            <a:r>
              <a:rPr sz="1800" b="1" spc="-95" dirty="0">
                <a:latin typeface="Trebuchet MS"/>
                <a:cs typeface="Trebuchet MS"/>
              </a:rPr>
              <a:t> </a:t>
            </a:r>
            <a:r>
              <a:rPr sz="1800" b="1" spc="-80" dirty="0">
                <a:latin typeface="Trebuchet MS"/>
                <a:cs typeface="Trebuchet MS"/>
              </a:rPr>
              <a:t>Data</a:t>
            </a:r>
            <a:r>
              <a:rPr sz="1800" b="1" spc="-130" dirty="0">
                <a:latin typeface="Trebuchet MS"/>
                <a:cs typeface="Trebuchet MS"/>
              </a:rPr>
              <a:t> </a:t>
            </a:r>
            <a:r>
              <a:rPr sz="1800" b="1" spc="-80" dirty="0">
                <a:latin typeface="Trebuchet MS"/>
                <a:cs typeface="Trebuchet MS"/>
              </a:rPr>
              <a:t>or</a:t>
            </a:r>
            <a:r>
              <a:rPr sz="1800" b="1" spc="-185" dirty="0">
                <a:latin typeface="Trebuchet MS"/>
                <a:cs typeface="Trebuchet MS"/>
              </a:rPr>
              <a:t> </a:t>
            </a:r>
            <a:r>
              <a:rPr sz="1800" b="1" spc="-120" dirty="0">
                <a:latin typeface="Trebuchet MS"/>
                <a:cs typeface="Trebuchet MS"/>
              </a:rPr>
              <a:t>Better</a:t>
            </a:r>
            <a:r>
              <a:rPr sz="1800" b="1" spc="-80" dirty="0">
                <a:latin typeface="Trebuchet MS"/>
                <a:cs typeface="Trebuchet MS"/>
              </a:rPr>
              <a:t> </a:t>
            </a:r>
            <a:r>
              <a:rPr sz="1800" b="1" spc="-25" dirty="0">
                <a:latin typeface="Trebuchet MS"/>
                <a:cs typeface="Trebuchet MS"/>
              </a:rPr>
              <a:t>Models</a:t>
            </a:r>
            <a:r>
              <a:rPr sz="1800" b="1" spc="-260" dirty="0">
                <a:latin typeface="Trebuchet MS"/>
                <a:cs typeface="Trebuchet MS"/>
              </a:rPr>
              <a:t> </a:t>
            </a:r>
            <a:r>
              <a:rPr sz="1800" b="1" spc="-75" dirty="0">
                <a:latin typeface="Trebuchet MS"/>
                <a:cs typeface="Trebuchet MS"/>
              </a:rPr>
              <a:t>for</a:t>
            </a:r>
            <a:r>
              <a:rPr sz="1800" b="1" spc="-180" dirty="0">
                <a:latin typeface="Trebuchet MS"/>
                <a:cs typeface="Trebuchet MS"/>
              </a:rPr>
              <a:t> </a:t>
            </a:r>
            <a:r>
              <a:rPr sz="1800" b="1" spc="-105" dirty="0">
                <a:latin typeface="Trebuchet MS"/>
                <a:cs typeface="Trebuchet MS"/>
              </a:rPr>
              <a:t>Object</a:t>
            </a:r>
            <a:r>
              <a:rPr sz="1800" b="1" spc="-265" dirty="0">
                <a:latin typeface="Trebuchet MS"/>
                <a:cs typeface="Trebuchet MS"/>
              </a:rPr>
              <a:t> </a:t>
            </a:r>
            <a:r>
              <a:rPr sz="1800" b="1" spc="-90" dirty="0">
                <a:latin typeface="Trebuchet MS"/>
                <a:cs typeface="Trebuchet MS"/>
              </a:rPr>
              <a:t>Detection?</a:t>
            </a:r>
            <a:endParaRPr sz="1800">
              <a:latin typeface="Trebuchet MS"/>
              <a:cs typeface="Trebuchet MS"/>
            </a:endParaRPr>
          </a:p>
          <a:p>
            <a:pPr marL="12700">
              <a:lnSpc>
                <a:spcPts val="2130"/>
              </a:lnSpc>
            </a:pPr>
            <a:r>
              <a:rPr sz="1800" spc="-145" dirty="0">
                <a:latin typeface="Trebuchet MS"/>
                <a:cs typeface="Trebuchet MS"/>
              </a:rPr>
              <a:t>Zhu, </a:t>
            </a:r>
            <a:r>
              <a:rPr sz="1800" spc="-120" dirty="0">
                <a:latin typeface="Trebuchet MS"/>
                <a:cs typeface="Trebuchet MS"/>
              </a:rPr>
              <a:t>Vondrick, </a:t>
            </a:r>
            <a:r>
              <a:rPr sz="1800" spc="-85" dirty="0">
                <a:latin typeface="Trebuchet MS"/>
                <a:cs typeface="Trebuchet MS"/>
              </a:rPr>
              <a:t>Ramanan, </a:t>
            </a:r>
            <a:r>
              <a:rPr sz="1800" spc="-120" dirty="0">
                <a:latin typeface="Trebuchet MS"/>
                <a:cs typeface="Trebuchet MS"/>
              </a:rPr>
              <a:t>Fowlkes, </a:t>
            </a:r>
            <a:r>
              <a:rPr sz="1800" i="1" spc="-25" dirty="0">
                <a:latin typeface="Trebuchet MS"/>
                <a:cs typeface="Trebuchet MS"/>
              </a:rPr>
              <a:t>BMVC</a:t>
            </a:r>
            <a:r>
              <a:rPr sz="1800" i="1" spc="-120" dirty="0">
                <a:latin typeface="Trebuchet MS"/>
                <a:cs typeface="Trebuchet MS"/>
              </a:rPr>
              <a:t> </a:t>
            </a:r>
            <a:r>
              <a:rPr sz="1800" spc="-85" dirty="0">
                <a:latin typeface="Trebuchet MS"/>
                <a:cs typeface="Trebuchet MS"/>
              </a:rPr>
              <a:t>2012.</a:t>
            </a:r>
            <a:endParaRPr sz="1800">
              <a:latin typeface="Trebuchet MS"/>
              <a:cs typeface="Trebuchet MS"/>
            </a:endParaRPr>
          </a:p>
        </p:txBody>
      </p:sp>
    </p:spTree>
    <p:extLst>
      <p:ext uri="{BB962C8B-B14F-4D97-AF65-F5344CB8AC3E}">
        <p14:creationId xmlns:p14="http://schemas.microsoft.com/office/powerpoint/2010/main" val="14460968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9200" y="0"/>
            <a:ext cx="9867900"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749867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13455" y="5685888"/>
            <a:ext cx="5126355" cy="566420"/>
          </a:xfrm>
          <a:prstGeom prst="rect">
            <a:avLst/>
          </a:prstGeom>
        </p:spPr>
        <p:txBody>
          <a:bodyPr vert="horz" wrap="square" lIns="0" tIns="12700" rIns="0" bIns="0" rtlCol="0">
            <a:spAutoFit/>
          </a:bodyPr>
          <a:lstStyle/>
          <a:p>
            <a:pPr marL="12700">
              <a:lnSpc>
                <a:spcPts val="2130"/>
              </a:lnSpc>
              <a:spcBef>
                <a:spcPts val="100"/>
              </a:spcBef>
            </a:pPr>
            <a:r>
              <a:rPr sz="1800" b="1" spc="-80" dirty="0">
                <a:latin typeface="Trebuchet MS"/>
                <a:cs typeface="Trebuchet MS"/>
              </a:rPr>
              <a:t>ImageNet:</a:t>
            </a:r>
            <a:r>
              <a:rPr sz="1800" b="1" spc="-235" dirty="0">
                <a:latin typeface="Trebuchet MS"/>
                <a:cs typeface="Trebuchet MS"/>
              </a:rPr>
              <a:t> </a:t>
            </a:r>
            <a:r>
              <a:rPr sz="1800" b="1" spc="-50" dirty="0">
                <a:latin typeface="Trebuchet MS"/>
                <a:cs typeface="Trebuchet MS"/>
              </a:rPr>
              <a:t>A</a:t>
            </a:r>
            <a:r>
              <a:rPr sz="1800" b="1" spc="-125" dirty="0">
                <a:latin typeface="Trebuchet MS"/>
                <a:cs typeface="Trebuchet MS"/>
              </a:rPr>
              <a:t> </a:t>
            </a:r>
            <a:r>
              <a:rPr sz="1800" b="1" spc="-190" dirty="0">
                <a:latin typeface="Trebuchet MS"/>
                <a:cs typeface="Trebuchet MS"/>
              </a:rPr>
              <a:t>Large-­‐Scale</a:t>
            </a:r>
            <a:r>
              <a:rPr sz="1800" b="1" spc="-240" dirty="0">
                <a:latin typeface="Trebuchet MS"/>
                <a:cs typeface="Trebuchet MS"/>
              </a:rPr>
              <a:t> </a:t>
            </a:r>
            <a:r>
              <a:rPr sz="1800" b="1" spc="-120" dirty="0">
                <a:latin typeface="Trebuchet MS"/>
                <a:cs typeface="Trebuchet MS"/>
              </a:rPr>
              <a:t>Hierarchical</a:t>
            </a:r>
            <a:r>
              <a:rPr sz="1800" b="1" spc="-280" dirty="0">
                <a:latin typeface="Trebuchet MS"/>
                <a:cs typeface="Trebuchet MS"/>
              </a:rPr>
              <a:t> </a:t>
            </a:r>
            <a:r>
              <a:rPr sz="1800" b="1" spc="-50" dirty="0">
                <a:latin typeface="Trebuchet MS"/>
                <a:cs typeface="Trebuchet MS"/>
              </a:rPr>
              <a:t>Image</a:t>
            </a:r>
            <a:r>
              <a:rPr sz="1800" b="1" spc="-240" dirty="0">
                <a:latin typeface="Trebuchet MS"/>
                <a:cs typeface="Trebuchet MS"/>
              </a:rPr>
              <a:t> </a:t>
            </a:r>
            <a:r>
              <a:rPr sz="1800" b="1" spc="-95" dirty="0">
                <a:latin typeface="Trebuchet MS"/>
                <a:cs typeface="Trebuchet MS"/>
              </a:rPr>
              <a:t>Database,</a:t>
            </a:r>
            <a:endParaRPr sz="1800">
              <a:latin typeface="Trebuchet MS"/>
              <a:cs typeface="Trebuchet MS"/>
            </a:endParaRPr>
          </a:p>
          <a:p>
            <a:pPr marL="12700">
              <a:lnSpc>
                <a:spcPts val="2130"/>
              </a:lnSpc>
            </a:pPr>
            <a:r>
              <a:rPr sz="1800" spc="-100" dirty="0">
                <a:latin typeface="Trebuchet MS"/>
                <a:cs typeface="Trebuchet MS"/>
              </a:rPr>
              <a:t>Deng, Dong, </a:t>
            </a:r>
            <a:r>
              <a:rPr sz="1800" spc="-130" dirty="0">
                <a:latin typeface="Trebuchet MS"/>
                <a:cs typeface="Trebuchet MS"/>
              </a:rPr>
              <a:t>Socher, </a:t>
            </a:r>
            <a:r>
              <a:rPr sz="1800" spc="-150" dirty="0">
                <a:latin typeface="Trebuchet MS"/>
                <a:cs typeface="Trebuchet MS"/>
              </a:rPr>
              <a:t>Li, </a:t>
            </a:r>
            <a:r>
              <a:rPr sz="1800" spc="-110" dirty="0">
                <a:latin typeface="Trebuchet MS"/>
                <a:cs typeface="Trebuchet MS"/>
              </a:rPr>
              <a:t>Li </a:t>
            </a:r>
            <a:r>
              <a:rPr sz="1800" spc="-65" dirty="0">
                <a:latin typeface="Trebuchet MS"/>
                <a:cs typeface="Trebuchet MS"/>
              </a:rPr>
              <a:t>and </a:t>
            </a:r>
            <a:r>
              <a:rPr sz="1800" spc="-235" dirty="0">
                <a:latin typeface="Trebuchet MS"/>
                <a:cs typeface="Trebuchet MS"/>
              </a:rPr>
              <a:t>Fei-­‐Fei, </a:t>
            </a:r>
            <a:r>
              <a:rPr sz="1800" i="1" spc="-120" dirty="0">
                <a:latin typeface="Trebuchet MS"/>
                <a:cs typeface="Trebuchet MS"/>
              </a:rPr>
              <a:t>CVPR,</a:t>
            </a:r>
            <a:r>
              <a:rPr sz="1800" i="1" spc="-125" dirty="0">
                <a:latin typeface="Trebuchet MS"/>
                <a:cs typeface="Trebuchet MS"/>
              </a:rPr>
              <a:t> </a:t>
            </a:r>
            <a:r>
              <a:rPr sz="1800" spc="-50" dirty="0">
                <a:latin typeface="Trebuchet MS"/>
                <a:cs typeface="Trebuchet MS"/>
              </a:rPr>
              <a:t>2009</a:t>
            </a:r>
            <a:endParaRPr sz="1800">
              <a:latin typeface="Trebuchet MS"/>
              <a:cs typeface="Trebuchet MS"/>
            </a:endParaRPr>
          </a:p>
        </p:txBody>
      </p:sp>
      <p:sp>
        <p:nvSpPr>
          <p:cNvPr id="3" name="object 3"/>
          <p:cNvSpPr/>
          <p:nvPr/>
        </p:nvSpPr>
        <p:spPr>
          <a:xfrm>
            <a:off x="1879701" y="1600200"/>
            <a:ext cx="3670300" cy="303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591300" y="1968500"/>
            <a:ext cx="3009900" cy="30099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672313" y="1992439"/>
            <a:ext cx="1806575" cy="299720"/>
          </a:xfrm>
          <a:prstGeom prst="rect">
            <a:avLst/>
          </a:prstGeom>
        </p:spPr>
        <p:txBody>
          <a:bodyPr vert="horz" wrap="square" lIns="0" tIns="12700" rIns="0" bIns="0" rtlCol="0">
            <a:spAutoFit/>
          </a:bodyPr>
          <a:lstStyle/>
          <a:p>
            <a:pPr marL="12700">
              <a:lnSpc>
                <a:spcPct val="100000"/>
              </a:lnSpc>
              <a:spcBef>
                <a:spcPts val="100"/>
              </a:spcBef>
            </a:pPr>
            <a:r>
              <a:rPr sz="1800" spc="-60" dirty="0">
                <a:solidFill>
                  <a:srgbClr val="FFFFFF"/>
                </a:solidFill>
                <a:latin typeface="Trebuchet MS"/>
                <a:cs typeface="Trebuchet MS"/>
              </a:rPr>
              <a:t>Orb </a:t>
            </a:r>
            <a:r>
              <a:rPr sz="1800" spc="-75" dirty="0">
                <a:solidFill>
                  <a:srgbClr val="FFFFFF"/>
                </a:solidFill>
                <a:latin typeface="Trebuchet MS"/>
                <a:cs typeface="Trebuchet MS"/>
              </a:rPr>
              <a:t>weaving</a:t>
            </a:r>
            <a:r>
              <a:rPr sz="1800" spc="-280" dirty="0">
                <a:solidFill>
                  <a:srgbClr val="FFFFFF"/>
                </a:solidFill>
                <a:latin typeface="Trebuchet MS"/>
                <a:cs typeface="Trebuchet MS"/>
              </a:rPr>
              <a:t> </a:t>
            </a:r>
            <a:r>
              <a:rPr sz="1800" spc="-90" dirty="0">
                <a:solidFill>
                  <a:srgbClr val="FFFFFF"/>
                </a:solidFill>
                <a:latin typeface="Trebuchet MS"/>
                <a:cs typeface="Trebuchet MS"/>
              </a:rPr>
              <a:t>spider</a:t>
            </a:r>
            <a:endParaRPr sz="1800">
              <a:latin typeface="Trebuchet MS"/>
              <a:cs typeface="Trebuchet MS"/>
            </a:endParaRPr>
          </a:p>
        </p:txBody>
      </p:sp>
      <p:sp>
        <p:nvSpPr>
          <p:cNvPr id="6" name="object 6"/>
          <p:cNvSpPr txBox="1">
            <a:spLocks noGrp="1"/>
          </p:cNvSpPr>
          <p:nvPr>
            <p:ph type="title"/>
          </p:nvPr>
        </p:nvSpPr>
        <p:spPr>
          <a:xfrm>
            <a:off x="797293" y="318178"/>
            <a:ext cx="3870960" cy="1696720"/>
          </a:xfrm>
          <a:prstGeom prst="rect">
            <a:avLst/>
          </a:prstGeom>
        </p:spPr>
        <p:txBody>
          <a:bodyPr vert="horz" wrap="square" lIns="0" tIns="12700" rIns="0" bIns="0" rtlCol="0">
            <a:spAutoFit/>
          </a:bodyPr>
          <a:lstStyle/>
          <a:p>
            <a:pPr marL="12700">
              <a:lnSpc>
                <a:spcPct val="100000"/>
              </a:lnSpc>
              <a:spcBef>
                <a:spcPts val="100"/>
              </a:spcBef>
            </a:pPr>
            <a:r>
              <a:rPr sz="4400" spc="-100" dirty="0"/>
              <a:t>2009</a:t>
            </a:r>
            <a:r>
              <a:rPr sz="4400" spc="-280" dirty="0"/>
              <a:t> </a:t>
            </a:r>
            <a:r>
              <a:rPr sz="4400" spc="-165" dirty="0"/>
              <a:t>ImageNet</a:t>
            </a:r>
            <a:endParaRPr sz="4400"/>
          </a:p>
          <a:p>
            <a:pPr marL="1326515" marR="5080" indent="-59690">
              <a:lnSpc>
                <a:spcPct val="175800"/>
              </a:lnSpc>
              <a:spcBef>
                <a:spcPts val="280"/>
              </a:spcBef>
            </a:pPr>
            <a:r>
              <a:rPr sz="1800" spc="-65" dirty="0"/>
              <a:t>22K </a:t>
            </a:r>
            <a:r>
              <a:rPr sz="1800" spc="-100" dirty="0"/>
              <a:t>categories, </a:t>
            </a:r>
            <a:r>
              <a:rPr sz="1800" spc="55" dirty="0"/>
              <a:t>14M</a:t>
            </a:r>
            <a:r>
              <a:rPr sz="1800" spc="-250" dirty="0"/>
              <a:t> </a:t>
            </a:r>
            <a:r>
              <a:rPr sz="1800" spc="-80" dirty="0"/>
              <a:t>images  </a:t>
            </a:r>
            <a:r>
              <a:rPr sz="1800" spc="-95" dirty="0">
                <a:solidFill>
                  <a:srgbClr val="FFFFFF"/>
                </a:solidFill>
              </a:rPr>
              <a:t>Corgi</a:t>
            </a:r>
            <a:endParaRPr sz="1800" dirty="0"/>
          </a:p>
        </p:txBody>
      </p:sp>
    </p:spTree>
    <p:extLst>
      <p:ext uri="{BB962C8B-B14F-4D97-AF65-F5344CB8AC3E}">
        <p14:creationId xmlns:p14="http://schemas.microsoft.com/office/powerpoint/2010/main" val="14941880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8994" y="681507"/>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C00000"/>
                </a:solidFill>
                <a:latin typeface="Times New Roman"/>
                <a:cs typeface="Times New Roman"/>
              </a:rPr>
              <a:t>2009</a:t>
            </a:r>
            <a:endParaRPr sz="4400">
              <a:latin typeface="Times New Roman"/>
              <a:cs typeface="Times New Roman"/>
            </a:endParaRPr>
          </a:p>
        </p:txBody>
      </p:sp>
      <p:sp>
        <p:nvSpPr>
          <p:cNvPr id="3" name="object 3"/>
          <p:cNvSpPr txBox="1"/>
          <p:nvPr/>
        </p:nvSpPr>
        <p:spPr>
          <a:xfrm>
            <a:off x="7597978" y="704291"/>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2F5597"/>
                </a:solidFill>
                <a:latin typeface="Times New Roman"/>
                <a:cs typeface="Times New Roman"/>
              </a:rPr>
              <a:t>2012</a:t>
            </a:r>
            <a:endParaRPr sz="4400">
              <a:latin typeface="Times New Roman"/>
              <a:cs typeface="Times New Roman"/>
            </a:endParaRPr>
          </a:p>
        </p:txBody>
      </p:sp>
      <p:sp>
        <p:nvSpPr>
          <p:cNvPr id="4" name="object 4"/>
          <p:cNvSpPr txBox="1">
            <a:spLocks noGrp="1"/>
          </p:cNvSpPr>
          <p:nvPr>
            <p:ph type="title"/>
          </p:nvPr>
        </p:nvSpPr>
        <p:spPr>
          <a:xfrm>
            <a:off x="1931276" y="179565"/>
            <a:ext cx="1200150" cy="513080"/>
          </a:xfrm>
          <a:prstGeom prst="rect">
            <a:avLst/>
          </a:prstGeom>
        </p:spPr>
        <p:txBody>
          <a:bodyPr vert="horz" wrap="square" lIns="0" tIns="12700" rIns="0" bIns="0" rtlCol="0">
            <a:spAutoFit/>
          </a:bodyPr>
          <a:lstStyle/>
          <a:p>
            <a:pPr marL="12700">
              <a:lnSpc>
                <a:spcPct val="100000"/>
              </a:lnSpc>
              <a:spcBef>
                <a:spcPts val="100"/>
              </a:spcBef>
            </a:pPr>
            <a:r>
              <a:rPr sz="3200" spc="30" dirty="0">
                <a:latin typeface="Times New Roman"/>
                <a:cs typeface="Times New Roman"/>
              </a:rPr>
              <a:t>I</a:t>
            </a:r>
            <a:r>
              <a:rPr sz="3200" spc="10" dirty="0">
                <a:latin typeface="Times New Roman"/>
                <a:cs typeface="Times New Roman"/>
              </a:rPr>
              <a:t>m</a:t>
            </a:r>
            <a:r>
              <a:rPr sz="3200" spc="-25" dirty="0">
                <a:latin typeface="Times New Roman"/>
                <a:cs typeface="Times New Roman"/>
              </a:rPr>
              <a:t>a</a:t>
            </a:r>
            <a:r>
              <a:rPr sz="3200" dirty="0">
                <a:latin typeface="Times New Roman"/>
                <a:cs typeface="Times New Roman"/>
              </a:rPr>
              <a:t>g</a:t>
            </a:r>
            <a:r>
              <a:rPr sz="3200" spc="-25" dirty="0">
                <a:latin typeface="Times New Roman"/>
                <a:cs typeface="Times New Roman"/>
              </a:rPr>
              <a:t>e</a:t>
            </a:r>
            <a:r>
              <a:rPr sz="3200" dirty="0">
                <a:latin typeface="Times New Roman"/>
                <a:cs typeface="Times New Roman"/>
              </a:rPr>
              <a:t>s</a:t>
            </a:r>
            <a:endParaRPr sz="3200">
              <a:latin typeface="Times New Roman"/>
              <a:cs typeface="Times New Roman"/>
            </a:endParaRPr>
          </a:p>
        </p:txBody>
      </p:sp>
      <p:sp>
        <p:nvSpPr>
          <p:cNvPr id="5" name="object 5"/>
          <p:cNvSpPr/>
          <p:nvPr/>
        </p:nvSpPr>
        <p:spPr>
          <a:xfrm>
            <a:off x="3517900" y="1574800"/>
            <a:ext cx="5295900" cy="43180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556000" y="1612900"/>
            <a:ext cx="5168900" cy="41910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000500" y="2476500"/>
            <a:ext cx="355600" cy="3556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solidFill>
            <a:srgbClr val="DA0000"/>
          </a:solidFill>
        </p:spPr>
        <p:txBody>
          <a:bodyPr wrap="square" lIns="0" tIns="0" rIns="0" bIns="0" rtlCol="0"/>
          <a:lstStyle/>
          <a:p>
            <a:endParaRPr/>
          </a:p>
        </p:txBody>
      </p:sp>
      <p:sp>
        <p:nvSpPr>
          <p:cNvPr id="9" name="object 9"/>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ln w="12700">
            <a:solidFill>
              <a:srgbClr val="C00000"/>
            </a:solidFill>
          </a:ln>
        </p:spPr>
        <p:txBody>
          <a:bodyPr wrap="square" lIns="0" tIns="0" rIns="0" bIns="0" rtlCol="0"/>
          <a:lstStyle/>
          <a:p>
            <a:endParaRPr/>
          </a:p>
        </p:txBody>
      </p:sp>
      <p:sp>
        <p:nvSpPr>
          <p:cNvPr id="10" name="object 10"/>
          <p:cNvSpPr txBox="1"/>
          <p:nvPr/>
        </p:nvSpPr>
        <p:spPr>
          <a:xfrm>
            <a:off x="3556000" y="5403002"/>
            <a:ext cx="5168900" cy="299720"/>
          </a:xfrm>
          <a:prstGeom prst="rect">
            <a:avLst/>
          </a:prstGeom>
        </p:spPr>
        <p:txBody>
          <a:bodyPr vert="horz" wrap="square" lIns="0" tIns="12700" rIns="0" bIns="0" rtlCol="0">
            <a:spAutoFit/>
          </a:bodyPr>
          <a:lstStyle/>
          <a:p>
            <a:pPr marR="136525" algn="r">
              <a:lnSpc>
                <a:spcPct val="100000"/>
              </a:lnSpc>
              <a:spcBef>
                <a:spcPts val="100"/>
              </a:spcBef>
            </a:pPr>
            <a:r>
              <a:rPr sz="1800" spc="50" dirty="0">
                <a:solidFill>
                  <a:srgbClr val="FFFFFF"/>
                </a:solidFill>
                <a:latin typeface="Trebuchet MS"/>
                <a:cs typeface="Trebuchet MS"/>
              </a:rPr>
              <a:t>14M</a:t>
            </a:r>
            <a:endParaRPr sz="1800">
              <a:latin typeface="Trebuchet MS"/>
              <a:cs typeface="Trebuchet MS"/>
            </a:endParaRPr>
          </a:p>
        </p:txBody>
      </p:sp>
      <p:sp>
        <p:nvSpPr>
          <p:cNvPr id="11" name="object 11"/>
          <p:cNvSpPr txBox="1"/>
          <p:nvPr/>
        </p:nvSpPr>
        <p:spPr>
          <a:xfrm>
            <a:off x="3548202" y="5971715"/>
            <a:ext cx="940435" cy="299720"/>
          </a:xfrm>
          <a:prstGeom prst="rect">
            <a:avLst/>
          </a:prstGeom>
        </p:spPr>
        <p:txBody>
          <a:bodyPr vert="horz" wrap="square" lIns="0" tIns="12700" rIns="0" bIns="0" rtlCol="0">
            <a:spAutoFit/>
          </a:bodyPr>
          <a:lstStyle/>
          <a:p>
            <a:pPr marL="12700">
              <a:lnSpc>
                <a:spcPct val="100000"/>
              </a:lnSpc>
              <a:spcBef>
                <a:spcPts val="100"/>
              </a:spcBef>
            </a:pPr>
            <a:r>
              <a:rPr sz="1800" spc="-65" dirty="0">
                <a:solidFill>
                  <a:srgbClr val="4472C4"/>
                </a:solidFill>
                <a:latin typeface="Trebuchet MS"/>
                <a:cs typeface="Trebuchet MS"/>
              </a:rPr>
              <a:t>ImageNet</a:t>
            </a:r>
            <a:endParaRPr sz="1800">
              <a:latin typeface="Trebuchet MS"/>
              <a:cs typeface="Trebuchet MS"/>
            </a:endParaRPr>
          </a:p>
        </p:txBody>
      </p:sp>
    </p:spTree>
    <p:extLst>
      <p:ext uri="{BB962C8B-B14F-4D97-AF65-F5344CB8AC3E}">
        <p14:creationId xmlns:p14="http://schemas.microsoft.com/office/powerpoint/2010/main" val="1440488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97978" y="704291"/>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2F5597"/>
                </a:solidFill>
                <a:latin typeface="Times New Roman"/>
                <a:cs typeface="Times New Roman"/>
              </a:rPr>
              <a:t>2012</a:t>
            </a:r>
            <a:endParaRPr sz="4400">
              <a:latin typeface="Times New Roman"/>
              <a:cs typeface="Times New Roman"/>
            </a:endParaRPr>
          </a:p>
        </p:txBody>
      </p:sp>
      <p:sp>
        <p:nvSpPr>
          <p:cNvPr id="3" name="object 3"/>
          <p:cNvSpPr txBox="1">
            <a:spLocks noGrp="1"/>
          </p:cNvSpPr>
          <p:nvPr>
            <p:ph type="title"/>
          </p:nvPr>
        </p:nvSpPr>
        <p:spPr>
          <a:xfrm>
            <a:off x="1931276" y="179565"/>
            <a:ext cx="2851150" cy="1198245"/>
          </a:xfrm>
          <a:prstGeom prst="rect">
            <a:avLst/>
          </a:prstGeom>
        </p:spPr>
        <p:txBody>
          <a:bodyPr vert="horz" wrap="square" lIns="0" tIns="12700" rIns="0" bIns="0" rtlCol="0">
            <a:spAutoFit/>
          </a:bodyPr>
          <a:lstStyle/>
          <a:p>
            <a:pPr marL="12700">
              <a:lnSpc>
                <a:spcPct val="100000"/>
              </a:lnSpc>
              <a:spcBef>
                <a:spcPts val="100"/>
              </a:spcBef>
            </a:pPr>
            <a:r>
              <a:rPr sz="3200" spc="-10" dirty="0">
                <a:latin typeface="Times New Roman"/>
                <a:cs typeface="Times New Roman"/>
              </a:rPr>
              <a:t>Categories</a:t>
            </a:r>
            <a:endParaRPr sz="3200">
              <a:latin typeface="Times New Roman"/>
              <a:cs typeface="Times New Roman"/>
            </a:endParaRPr>
          </a:p>
          <a:p>
            <a:pPr marL="1720214">
              <a:lnSpc>
                <a:spcPct val="100000"/>
              </a:lnSpc>
              <a:spcBef>
                <a:spcPts val="110"/>
              </a:spcBef>
            </a:pPr>
            <a:r>
              <a:rPr sz="4400" dirty="0">
                <a:solidFill>
                  <a:srgbClr val="C00000"/>
                </a:solidFill>
                <a:latin typeface="Times New Roman"/>
                <a:cs typeface="Times New Roman"/>
              </a:rPr>
              <a:t>2009</a:t>
            </a:r>
            <a:endParaRPr sz="4400">
              <a:latin typeface="Times New Roman"/>
              <a:cs typeface="Times New Roman"/>
            </a:endParaRPr>
          </a:p>
        </p:txBody>
      </p:sp>
      <p:sp>
        <p:nvSpPr>
          <p:cNvPr id="4" name="object 4"/>
          <p:cNvSpPr txBox="1"/>
          <p:nvPr/>
        </p:nvSpPr>
        <p:spPr>
          <a:xfrm>
            <a:off x="6483438" y="3726598"/>
            <a:ext cx="371475"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Trebuchet MS"/>
                <a:cs typeface="Trebuchet MS"/>
              </a:rPr>
              <a:t>22K</a:t>
            </a:r>
            <a:endParaRPr sz="1800">
              <a:latin typeface="Trebuchet MS"/>
              <a:cs typeface="Trebuchet MS"/>
            </a:endParaRPr>
          </a:p>
        </p:txBody>
      </p:sp>
      <p:sp>
        <p:nvSpPr>
          <p:cNvPr id="5" name="object 5"/>
          <p:cNvSpPr/>
          <p:nvPr/>
        </p:nvSpPr>
        <p:spPr>
          <a:xfrm>
            <a:off x="3721100" y="1752600"/>
            <a:ext cx="2794000" cy="21082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759200" y="1790700"/>
            <a:ext cx="2667000" cy="19812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000500" y="2476500"/>
            <a:ext cx="355600" cy="3556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solidFill>
            <a:srgbClr val="DA0000"/>
          </a:solidFill>
        </p:spPr>
        <p:txBody>
          <a:bodyPr wrap="square" lIns="0" tIns="0" rIns="0" bIns="0" rtlCol="0"/>
          <a:lstStyle/>
          <a:p>
            <a:endParaRPr/>
          </a:p>
        </p:txBody>
      </p:sp>
      <p:sp>
        <p:nvSpPr>
          <p:cNvPr id="9" name="object 9"/>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ln w="12700">
            <a:solidFill>
              <a:srgbClr val="C00000"/>
            </a:solidFill>
          </a:ln>
        </p:spPr>
        <p:txBody>
          <a:bodyPr wrap="square" lIns="0" tIns="0" rIns="0" bIns="0" rtlCol="0"/>
          <a:lstStyle/>
          <a:p>
            <a:endParaRPr/>
          </a:p>
        </p:txBody>
      </p:sp>
      <p:sp>
        <p:nvSpPr>
          <p:cNvPr id="10" name="object 10"/>
          <p:cNvSpPr txBox="1"/>
          <p:nvPr/>
        </p:nvSpPr>
        <p:spPr>
          <a:xfrm>
            <a:off x="3754094" y="3870414"/>
            <a:ext cx="940435" cy="299720"/>
          </a:xfrm>
          <a:prstGeom prst="rect">
            <a:avLst/>
          </a:prstGeom>
        </p:spPr>
        <p:txBody>
          <a:bodyPr vert="horz" wrap="square" lIns="0" tIns="12700" rIns="0" bIns="0" rtlCol="0">
            <a:spAutoFit/>
          </a:bodyPr>
          <a:lstStyle/>
          <a:p>
            <a:pPr marL="12700">
              <a:lnSpc>
                <a:spcPct val="100000"/>
              </a:lnSpc>
              <a:spcBef>
                <a:spcPts val="100"/>
              </a:spcBef>
            </a:pPr>
            <a:r>
              <a:rPr sz="1800" spc="-65" dirty="0">
                <a:solidFill>
                  <a:srgbClr val="4472C4"/>
                </a:solidFill>
                <a:latin typeface="Trebuchet MS"/>
                <a:cs typeface="Trebuchet MS"/>
              </a:rPr>
              <a:t>ImageNet</a:t>
            </a:r>
            <a:endParaRPr sz="1800">
              <a:latin typeface="Trebuchet MS"/>
              <a:cs typeface="Trebuchet MS"/>
            </a:endParaRPr>
          </a:p>
        </p:txBody>
      </p:sp>
    </p:spTree>
    <p:extLst>
      <p:ext uri="{BB962C8B-B14F-4D97-AF65-F5344CB8AC3E}">
        <p14:creationId xmlns:p14="http://schemas.microsoft.com/office/powerpoint/2010/main" val="8145147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895600"/>
            <a:ext cx="7391400" cy="1382466"/>
          </a:xfrm>
          <a:prstGeom prst="rect">
            <a:avLst/>
          </a:prstGeom>
        </p:spPr>
      </p:pic>
    </p:spTree>
    <p:extLst>
      <p:ext uri="{BB962C8B-B14F-4D97-AF65-F5344CB8AC3E}">
        <p14:creationId xmlns:p14="http://schemas.microsoft.com/office/powerpoint/2010/main" val="11005316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92335" y="3395408"/>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C00000"/>
                </a:solidFill>
                <a:latin typeface="Times New Roman"/>
                <a:cs typeface="Times New Roman"/>
              </a:rPr>
              <a:t>2009</a:t>
            </a:r>
            <a:endParaRPr sz="4400">
              <a:latin typeface="Times New Roman"/>
              <a:cs typeface="Times New Roman"/>
            </a:endParaRPr>
          </a:p>
        </p:txBody>
      </p:sp>
      <p:sp>
        <p:nvSpPr>
          <p:cNvPr id="3" name="object 3"/>
          <p:cNvSpPr txBox="1">
            <a:spLocks noGrp="1"/>
          </p:cNvSpPr>
          <p:nvPr>
            <p:ph type="title"/>
          </p:nvPr>
        </p:nvSpPr>
        <p:spPr>
          <a:xfrm>
            <a:off x="1931276" y="179565"/>
            <a:ext cx="188595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Times New Roman"/>
                <a:cs typeface="Times New Roman"/>
              </a:rPr>
              <a:t>A</a:t>
            </a:r>
            <a:r>
              <a:rPr sz="3200" spc="10" dirty="0">
                <a:latin typeface="Times New Roman"/>
                <a:cs typeface="Times New Roman"/>
              </a:rPr>
              <a:t>l</a:t>
            </a:r>
            <a:r>
              <a:rPr sz="3200" dirty="0">
                <a:latin typeface="Times New Roman"/>
                <a:cs typeface="Times New Roman"/>
              </a:rPr>
              <a:t>go</a:t>
            </a:r>
            <a:r>
              <a:rPr sz="3200" spc="30" dirty="0">
                <a:latin typeface="Times New Roman"/>
                <a:cs typeface="Times New Roman"/>
              </a:rPr>
              <a:t>r</a:t>
            </a:r>
            <a:r>
              <a:rPr sz="3200" spc="10" dirty="0">
                <a:latin typeface="Times New Roman"/>
                <a:cs typeface="Times New Roman"/>
              </a:rPr>
              <a:t>it</a:t>
            </a:r>
            <a:r>
              <a:rPr sz="3200" dirty="0">
                <a:latin typeface="Times New Roman"/>
                <a:cs typeface="Times New Roman"/>
              </a:rPr>
              <a:t>h</a:t>
            </a:r>
            <a:r>
              <a:rPr sz="3200" spc="10" dirty="0">
                <a:latin typeface="Times New Roman"/>
                <a:cs typeface="Times New Roman"/>
              </a:rPr>
              <a:t>m</a:t>
            </a:r>
            <a:r>
              <a:rPr sz="3200" dirty="0">
                <a:latin typeface="Times New Roman"/>
                <a:cs typeface="Times New Roman"/>
              </a:rPr>
              <a:t>s</a:t>
            </a:r>
            <a:endParaRPr sz="3200">
              <a:latin typeface="Times New Roman"/>
              <a:cs typeface="Times New Roman"/>
            </a:endParaRPr>
          </a:p>
        </p:txBody>
      </p:sp>
      <p:sp>
        <p:nvSpPr>
          <p:cNvPr id="4" name="object 4"/>
          <p:cNvSpPr/>
          <p:nvPr/>
        </p:nvSpPr>
        <p:spPr>
          <a:xfrm>
            <a:off x="2832100" y="5943600"/>
            <a:ext cx="2374900" cy="431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32100" y="5410200"/>
            <a:ext cx="2362200" cy="4191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832100" y="4305300"/>
            <a:ext cx="2362200" cy="4191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832100" y="4838700"/>
            <a:ext cx="2362200" cy="43180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870200" y="5448300"/>
            <a:ext cx="2235200" cy="292100"/>
          </a:xfrm>
          <a:prstGeom prst="rect">
            <a:avLst/>
          </a:prstGeom>
          <a:solidFill>
            <a:srgbClr val="FF5B5B"/>
          </a:solidFill>
        </p:spPr>
        <p:txBody>
          <a:bodyPr vert="horz" wrap="square" lIns="0" tIns="15240" rIns="0" bIns="0" rtlCol="0">
            <a:spAutoFit/>
          </a:bodyPr>
          <a:lstStyle/>
          <a:p>
            <a:pPr marR="3810" algn="ctr">
              <a:lnSpc>
                <a:spcPct val="100000"/>
              </a:lnSpc>
              <a:spcBef>
                <a:spcPts val="120"/>
              </a:spcBef>
            </a:pPr>
            <a:r>
              <a:rPr sz="1400" spc="-45" dirty="0">
                <a:latin typeface="Trebuchet MS"/>
                <a:cs typeface="Trebuchet MS"/>
              </a:rPr>
              <a:t>HOG</a:t>
            </a:r>
            <a:endParaRPr sz="1400">
              <a:latin typeface="Trebuchet MS"/>
              <a:cs typeface="Trebuchet MS"/>
            </a:endParaRPr>
          </a:p>
        </p:txBody>
      </p:sp>
      <p:sp>
        <p:nvSpPr>
          <p:cNvPr id="9" name="object 9"/>
          <p:cNvSpPr txBox="1"/>
          <p:nvPr/>
        </p:nvSpPr>
        <p:spPr>
          <a:xfrm>
            <a:off x="2870200" y="4876800"/>
            <a:ext cx="2235200" cy="304800"/>
          </a:xfrm>
          <a:prstGeom prst="rect">
            <a:avLst/>
          </a:prstGeom>
          <a:solidFill>
            <a:srgbClr val="FF5B5B"/>
          </a:solidFill>
        </p:spPr>
        <p:txBody>
          <a:bodyPr vert="horz" wrap="square" lIns="0" tIns="38735" rIns="0" bIns="0" rtlCol="0">
            <a:spAutoFit/>
          </a:bodyPr>
          <a:lstStyle/>
          <a:p>
            <a:pPr marL="2540" algn="ctr">
              <a:lnSpc>
                <a:spcPct val="100000"/>
              </a:lnSpc>
              <a:spcBef>
                <a:spcPts val="305"/>
              </a:spcBef>
            </a:pPr>
            <a:r>
              <a:rPr sz="1400" spc="35" dirty="0">
                <a:latin typeface="Trebuchet MS"/>
                <a:cs typeface="Trebuchet MS"/>
              </a:rPr>
              <a:t>SVM</a:t>
            </a:r>
            <a:endParaRPr sz="1400">
              <a:latin typeface="Trebuchet MS"/>
              <a:cs typeface="Trebuchet MS"/>
            </a:endParaRPr>
          </a:p>
        </p:txBody>
      </p:sp>
      <p:sp>
        <p:nvSpPr>
          <p:cNvPr id="10" name="object 10"/>
          <p:cNvSpPr txBox="1"/>
          <p:nvPr/>
        </p:nvSpPr>
        <p:spPr>
          <a:xfrm>
            <a:off x="2870200" y="4343400"/>
            <a:ext cx="2235200" cy="292100"/>
          </a:xfrm>
          <a:prstGeom prst="rect">
            <a:avLst/>
          </a:prstGeom>
          <a:solidFill>
            <a:srgbClr val="FF5B5B"/>
          </a:solidFill>
        </p:spPr>
        <p:txBody>
          <a:bodyPr vert="horz" wrap="square" lIns="0" tIns="23495" rIns="0" bIns="0" rtlCol="0">
            <a:spAutoFit/>
          </a:bodyPr>
          <a:lstStyle/>
          <a:p>
            <a:pPr marR="6350" algn="ctr">
              <a:lnSpc>
                <a:spcPct val="100000"/>
              </a:lnSpc>
              <a:spcBef>
                <a:spcPts val="185"/>
              </a:spcBef>
            </a:pPr>
            <a:r>
              <a:rPr sz="1400" spc="-75" dirty="0">
                <a:latin typeface="Trebuchet MS"/>
                <a:cs typeface="Trebuchet MS"/>
              </a:rPr>
              <a:t>Pooling</a:t>
            </a:r>
            <a:endParaRPr sz="1400">
              <a:latin typeface="Trebuchet MS"/>
              <a:cs typeface="Trebuchet MS"/>
            </a:endParaRPr>
          </a:p>
        </p:txBody>
      </p:sp>
      <p:sp>
        <p:nvSpPr>
          <p:cNvPr id="11" name="object 11"/>
          <p:cNvSpPr/>
          <p:nvPr/>
        </p:nvSpPr>
        <p:spPr>
          <a:xfrm>
            <a:off x="3860800" y="5791200"/>
            <a:ext cx="279400" cy="139700"/>
          </a:xfrm>
          <a:custGeom>
            <a:avLst/>
            <a:gdLst/>
            <a:ahLst/>
            <a:cxnLst/>
            <a:rect l="l" t="t" r="r" b="b"/>
            <a:pathLst>
              <a:path w="279400" h="139700">
                <a:moveTo>
                  <a:pt x="209550" y="69850"/>
                </a:moveTo>
                <a:lnTo>
                  <a:pt x="69850" y="69850"/>
                </a:lnTo>
                <a:lnTo>
                  <a:pt x="69850" y="139700"/>
                </a:lnTo>
                <a:lnTo>
                  <a:pt x="209550" y="139700"/>
                </a:lnTo>
                <a:lnTo>
                  <a:pt x="209550" y="69850"/>
                </a:lnTo>
                <a:close/>
              </a:path>
              <a:path w="279400" h="139700">
                <a:moveTo>
                  <a:pt x="139700" y="0"/>
                </a:moveTo>
                <a:lnTo>
                  <a:pt x="0" y="69850"/>
                </a:lnTo>
                <a:lnTo>
                  <a:pt x="279400" y="69850"/>
                </a:lnTo>
                <a:lnTo>
                  <a:pt x="139700" y="0"/>
                </a:lnTo>
                <a:close/>
              </a:path>
            </a:pathLst>
          </a:custGeom>
          <a:solidFill>
            <a:srgbClr val="FF0000"/>
          </a:solidFill>
        </p:spPr>
        <p:txBody>
          <a:bodyPr wrap="square" lIns="0" tIns="0" rIns="0" bIns="0" rtlCol="0"/>
          <a:lstStyle/>
          <a:p>
            <a:endParaRPr/>
          </a:p>
        </p:txBody>
      </p:sp>
      <p:sp>
        <p:nvSpPr>
          <p:cNvPr id="12" name="object 12"/>
          <p:cNvSpPr/>
          <p:nvPr/>
        </p:nvSpPr>
        <p:spPr>
          <a:xfrm>
            <a:off x="3860800" y="5791200"/>
            <a:ext cx="279400" cy="139700"/>
          </a:xfrm>
          <a:custGeom>
            <a:avLst/>
            <a:gdLst/>
            <a:ahLst/>
            <a:cxnLst/>
            <a:rect l="l" t="t" r="r" b="b"/>
            <a:pathLst>
              <a:path w="279400" h="139700">
                <a:moveTo>
                  <a:pt x="69850" y="139700"/>
                </a:moveTo>
                <a:lnTo>
                  <a:pt x="69850" y="69850"/>
                </a:lnTo>
                <a:lnTo>
                  <a:pt x="0" y="69850"/>
                </a:lnTo>
                <a:lnTo>
                  <a:pt x="139700" y="0"/>
                </a:lnTo>
                <a:lnTo>
                  <a:pt x="279400" y="69850"/>
                </a:lnTo>
                <a:lnTo>
                  <a:pt x="209550" y="69850"/>
                </a:lnTo>
                <a:lnTo>
                  <a:pt x="209550" y="139700"/>
                </a:lnTo>
                <a:lnTo>
                  <a:pt x="69850" y="139700"/>
                </a:lnTo>
                <a:close/>
              </a:path>
            </a:pathLst>
          </a:custGeom>
          <a:ln w="25400">
            <a:solidFill>
              <a:srgbClr val="920000"/>
            </a:solidFill>
          </a:ln>
        </p:spPr>
        <p:txBody>
          <a:bodyPr wrap="square" lIns="0" tIns="0" rIns="0" bIns="0" rtlCol="0"/>
          <a:lstStyle/>
          <a:p>
            <a:endParaRPr/>
          </a:p>
        </p:txBody>
      </p:sp>
      <p:sp>
        <p:nvSpPr>
          <p:cNvPr id="13" name="object 13"/>
          <p:cNvSpPr/>
          <p:nvPr/>
        </p:nvSpPr>
        <p:spPr>
          <a:xfrm>
            <a:off x="3860800" y="52451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FF0000"/>
          </a:solidFill>
        </p:spPr>
        <p:txBody>
          <a:bodyPr wrap="square" lIns="0" tIns="0" rIns="0" bIns="0" rtlCol="0"/>
          <a:lstStyle/>
          <a:p>
            <a:endParaRPr/>
          </a:p>
        </p:txBody>
      </p:sp>
      <p:sp>
        <p:nvSpPr>
          <p:cNvPr id="14" name="object 14"/>
          <p:cNvSpPr/>
          <p:nvPr/>
        </p:nvSpPr>
        <p:spPr>
          <a:xfrm>
            <a:off x="3860800" y="5245100"/>
            <a:ext cx="279400" cy="152400"/>
          </a:xfrm>
          <a:custGeom>
            <a:avLst/>
            <a:gdLst/>
            <a:ahLst/>
            <a:cxnLst/>
            <a:rect l="l" t="t" r="r" b="b"/>
            <a:pathLst>
              <a:path w="279400" h="152400">
                <a:moveTo>
                  <a:pt x="69850" y="152400"/>
                </a:moveTo>
                <a:lnTo>
                  <a:pt x="69850" y="76199"/>
                </a:lnTo>
                <a:lnTo>
                  <a:pt x="0" y="76199"/>
                </a:lnTo>
                <a:lnTo>
                  <a:pt x="139700" y="0"/>
                </a:lnTo>
                <a:lnTo>
                  <a:pt x="279400" y="76199"/>
                </a:lnTo>
                <a:lnTo>
                  <a:pt x="209550" y="76199"/>
                </a:lnTo>
                <a:lnTo>
                  <a:pt x="209550" y="152400"/>
                </a:lnTo>
                <a:lnTo>
                  <a:pt x="69850" y="152400"/>
                </a:lnTo>
                <a:close/>
              </a:path>
            </a:pathLst>
          </a:custGeom>
          <a:ln w="25400">
            <a:solidFill>
              <a:srgbClr val="920000"/>
            </a:solidFill>
          </a:ln>
        </p:spPr>
        <p:txBody>
          <a:bodyPr wrap="square" lIns="0" tIns="0" rIns="0" bIns="0" rtlCol="0"/>
          <a:lstStyle/>
          <a:p>
            <a:endParaRPr/>
          </a:p>
        </p:txBody>
      </p:sp>
      <p:sp>
        <p:nvSpPr>
          <p:cNvPr id="15" name="object 15"/>
          <p:cNvSpPr/>
          <p:nvPr/>
        </p:nvSpPr>
        <p:spPr>
          <a:xfrm>
            <a:off x="3860800" y="46863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FF0000"/>
          </a:solidFill>
        </p:spPr>
        <p:txBody>
          <a:bodyPr wrap="square" lIns="0" tIns="0" rIns="0" bIns="0" rtlCol="0"/>
          <a:lstStyle/>
          <a:p>
            <a:endParaRPr/>
          </a:p>
        </p:txBody>
      </p:sp>
      <p:sp>
        <p:nvSpPr>
          <p:cNvPr id="16" name="object 16"/>
          <p:cNvSpPr/>
          <p:nvPr/>
        </p:nvSpPr>
        <p:spPr>
          <a:xfrm>
            <a:off x="3860800" y="4686300"/>
            <a:ext cx="279400" cy="152400"/>
          </a:xfrm>
          <a:custGeom>
            <a:avLst/>
            <a:gdLst/>
            <a:ahLst/>
            <a:cxnLst/>
            <a:rect l="l" t="t" r="r" b="b"/>
            <a:pathLst>
              <a:path w="279400" h="152400">
                <a:moveTo>
                  <a:pt x="69850" y="152400"/>
                </a:moveTo>
                <a:lnTo>
                  <a:pt x="69850" y="76199"/>
                </a:lnTo>
                <a:lnTo>
                  <a:pt x="0" y="76199"/>
                </a:lnTo>
                <a:lnTo>
                  <a:pt x="139700" y="0"/>
                </a:lnTo>
                <a:lnTo>
                  <a:pt x="279400" y="76199"/>
                </a:lnTo>
                <a:lnTo>
                  <a:pt x="209550" y="76199"/>
                </a:lnTo>
                <a:lnTo>
                  <a:pt x="209550" y="152400"/>
                </a:lnTo>
                <a:lnTo>
                  <a:pt x="69850" y="152400"/>
                </a:lnTo>
                <a:close/>
              </a:path>
            </a:pathLst>
          </a:custGeom>
          <a:ln w="25400">
            <a:solidFill>
              <a:srgbClr val="920000"/>
            </a:solidFill>
          </a:ln>
        </p:spPr>
        <p:txBody>
          <a:bodyPr wrap="square" lIns="0" tIns="0" rIns="0" bIns="0" rtlCol="0"/>
          <a:lstStyle/>
          <a:p>
            <a:endParaRPr/>
          </a:p>
        </p:txBody>
      </p:sp>
      <p:sp>
        <p:nvSpPr>
          <p:cNvPr id="17" name="object 17"/>
          <p:cNvSpPr txBox="1"/>
          <p:nvPr/>
        </p:nvSpPr>
        <p:spPr>
          <a:xfrm>
            <a:off x="2876550" y="5988050"/>
            <a:ext cx="2235200" cy="292100"/>
          </a:xfrm>
          <a:prstGeom prst="rect">
            <a:avLst/>
          </a:prstGeom>
          <a:solidFill>
            <a:srgbClr val="BFBFBF"/>
          </a:solidFill>
          <a:ln w="12700">
            <a:solidFill>
              <a:srgbClr val="000000"/>
            </a:solidFill>
          </a:ln>
        </p:spPr>
        <p:txBody>
          <a:bodyPr vert="horz" wrap="square" lIns="0" tIns="13970" rIns="0" bIns="0" rtlCol="0">
            <a:spAutoFit/>
          </a:bodyPr>
          <a:lstStyle/>
          <a:p>
            <a:pPr marR="12065" algn="ctr">
              <a:lnSpc>
                <a:spcPct val="100000"/>
              </a:lnSpc>
              <a:spcBef>
                <a:spcPts val="110"/>
              </a:spcBef>
            </a:pPr>
            <a:r>
              <a:rPr sz="1400" spc="-35" dirty="0">
                <a:latin typeface="Trebuchet MS"/>
                <a:cs typeface="Trebuchet MS"/>
              </a:rPr>
              <a:t>Image</a:t>
            </a:r>
            <a:endParaRPr sz="1400">
              <a:latin typeface="Trebuchet MS"/>
              <a:cs typeface="Trebuchet MS"/>
            </a:endParaRPr>
          </a:p>
        </p:txBody>
      </p:sp>
      <p:sp>
        <p:nvSpPr>
          <p:cNvPr id="18" name="object 18"/>
          <p:cNvSpPr txBox="1"/>
          <p:nvPr/>
        </p:nvSpPr>
        <p:spPr>
          <a:xfrm>
            <a:off x="7668768" y="695210"/>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2F5597"/>
                </a:solidFill>
                <a:latin typeface="Times New Roman"/>
                <a:cs typeface="Times New Roman"/>
              </a:rPr>
              <a:t>2012</a:t>
            </a:r>
            <a:endParaRPr sz="4400">
              <a:latin typeface="Times New Roman"/>
              <a:cs typeface="Times New Roman"/>
            </a:endParaRPr>
          </a:p>
        </p:txBody>
      </p:sp>
      <p:sp>
        <p:nvSpPr>
          <p:cNvPr id="19" name="object 19"/>
          <p:cNvSpPr/>
          <p:nvPr/>
        </p:nvSpPr>
        <p:spPr>
          <a:xfrm>
            <a:off x="7086600" y="5981700"/>
            <a:ext cx="2374900" cy="431800"/>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7086600" y="5448300"/>
            <a:ext cx="2362200" cy="419100"/>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7086600" y="4343400"/>
            <a:ext cx="2362200" cy="419100"/>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7086600" y="4876800"/>
            <a:ext cx="2362200" cy="431800"/>
          </a:xfrm>
          <a:prstGeom prst="rect">
            <a:avLst/>
          </a:prstGeom>
          <a:blipFill>
            <a:blip r:embed="rId4" cstate="print"/>
            <a:stretch>
              <a:fillRect/>
            </a:stretch>
          </a:blipFill>
        </p:spPr>
        <p:txBody>
          <a:bodyPr wrap="square" lIns="0" tIns="0" rIns="0" bIns="0" rtlCol="0"/>
          <a:lstStyle/>
          <a:p>
            <a:endParaRPr/>
          </a:p>
        </p:txBody>
      </p:sp>
      <p:sp>
        <p:nvSpPr>
          <p:cNvPr id="23" name="object 23"/>
          <p:cNvSpPr txBox="1"/>
          <p:nvPr/>
        </p:nvSpPr>
        <p:spPr>
          <a:xfrm>
            <a:off x="7124700" y="5486400"/>
            <a:ext cx="2235200" cy="292100"/>
          </a:xfrm>
          <a:prstGeom prst="rect">
            <a:avLst/>
          </a:prstGeom>
          <a:solidFill>
            <a:srgbClr val="8FAADC"/>
          </a:solidFill>
        </p:spPr>
        <p:txBody>
          <a:bodyPr vert="horz" wrap="square" lIns="0" tIns="14604" rIns="0" bIns="0" rtlCol="0">
            <a:spAutoFit/>
          </a:bodyPr>
          <a:lstStyle/>
          <a:p>
            <a:pPr marL="720090">
              <a:lnSpc>
                <a:spcPct val="100000"/>
              </a:lnSpc>
              <a:spcBef>
                <a:spcPts val="114"/>
              </a:spcBef>
            </a:pPr>
            <a:r>
              <a:rPr sz="1400" spc="-80" dirty="0">
                <a:latin typeface="Trebuchet MS"/>
                <a:cs typeface="Trebuchet MS"/>
              </a:rPr>
              <a:t>Convolution</a:t>
            </a:r>
            <a:endParaRPr sz="1400">
              <a:latin typeface="Trebuchet MS"/>
              <a:cs typeface="Trebuchet MS"/>
            </a:endParaRPr>
          </a:p>
        </p:txBody>
      </p:sp>
      <p:sp>
        <p:nvSpPr>
          <p:cNvPr id="24" name="object 24"/>
          <p:cNvSpPr txBox="1"/>
          <p:nvPr/>
        </p:nvSpPr>
        <p:spPr>
          <a:xfrm>
            <a:off x="7124700" y="4914900"/>
            <a:ext cx="2235200" cy="304800"/>
          </a:xfrm>
          <a:prstGeom prst="rect">
            <a:avLst/>
          </a:prstGeom>
          <a:solidFill>
            <a:srgbClr val="8FAADC"/>
          </a:solidFill>
        </p:spPr>
        <p:txBody>
          <a:bodyPr vert="horz" wrap="square" lIns="0" tIns="38100" rIns="0" bIns="0" rtlCol="0">
            <a:spAutoFit/>
          </a:bodyPr>
          <a:lstStyle/>
          <a:p>
            <a:pPr marL="720090">
              <a:lnSpc>
                <a:spcPct val="100000"/>
              </a:lnSpc>
              <a:spcBef>
                <a:spcPts val="300"/>
              </a:spcBef>
            </a:pPr>
            <a:r>
              <a:rPr sz="1400" spc="-80" dirty="0">
                <a:latin typeface="Trebuchet MS"/>
                <a:cs typeface="Trebuchet MS"/>
              </a:rPr>
              <a:t>Convolution</a:t>
            </a:r>
            <a:endParaRPr sz="1400">
              <a:latin typeface="Trebuchet MS"/>
              <a:cs typeface="Trebuchet MS"/>
            </a:endParaRPr>
          </a:p>
        </p:txBody>
      </p:sp>
      <p:sp>
        <p:nvSpPr>
          <p:cNvPr id="25" name="object 25"/>
          <p:cNvSpPr txBox="1"/>
          <p:nvPr/>
        </p:nvSpPr>
        <p:spPr>
          <a:xfrm>
            <a:off x="7124700" y="4381500"/>
            <a:ext cx="2235200" cy="292100"/>
          </a:xfrm>
          <a:prstGeom prst="rect">
            <a:avLst/>
          </a:prstGeom>
          <a:solidFill>
            <a:srgbClr val="8FAADC"/>
          </a:solidFill>
        </p:spPr>
        <p:txBody>
          <a:bodyPr vert="horz" wrap="square" lIns="0" tIns="22860" rIns="0" bIns="0" rtlCol="0">
            <a:spAutoFit/>
          </a:bodyPr>
          <a:lstStyle/>
          <a:p>
            <a:pPr marL="720090">
              <a:lnSpc>
                <a:spcPct val="100000"/>
              </a:lnSpc>
              <a:spcBef>
                <a:spcPts val="180"/>
              </a:spcBef>
            </a:pPr>
            <a:r>
              <a:rPr sz="1400" spc="-80" dirty="0">
                <a:latin typeface="Trebuchet MS"/>
                <a:cs typeface="Trebuchet MS"/>
              </a:rPr>
              <a:t>Convolution</a:t>
            </a:r>
            <a:endParaRPr sz="1400">
              <a:latin typeface="Trebuchet MS"/>
              <a:cs typeface="Trebuchet MS"/>
            </a:endParaRPr>
          </a:p>
        </p:txBody>
      </p:sp>
      <p:sp>
        <p:nvSpPr>
          <p:cNvPr id="26" name="object 26"/>
          <p:cNvSpPr/>
          <p:nvPr/>
        </p:nvSpPr>
        <p:spPr>
          <a:xfrm>
            <a:off x="8128000" y="5829300"/>
            <a:ext cx="279400" cy="139700"/>
          </a:xfrm>
          <a:custGeom>
            <a:avLst/>
            <a:gdLst/>
            <a:ahLst/>
            <a:cxnLst/>
            <a:rect l="l" t="t" r="r" b="b"/>
            <a:pathLst>
              <a:path w="279400" h="139700">
                <a:moveTo>
                  <a:pt x="209550" y="69850"/>
                </a:moveTo>
                <a:lnTo>
                  <a:pt x="69850" y="69850"/>
                </a:lnTo>
                <a:lnTo>
                  <a:pt x="69850" y="139700"/>
                </a:lnTo>
                <a:lnTo>
                  <a:pt x="209550" y="139700"/>
                </a:lnTo>
                <a:lnTo>
                  <a:pt x="209550" y="69850"/>
                </a:lnTo>
                <a:close/>
              </a:path>
              <a:path w="279400" h="139700">
                <a:moveTo>
                  <a:pt x="139700" y="0"/>
                </a:moveTo>
                <a:lnTo>
                  <a:pt x="0" y="69850"/>
                </a:lnTo>
                <a:lnTo>
                  <a:pt x="279400" y="69850"/>
                </a:lnTo>
                <a:lnTo>
                  <a:pt x="139700" y="0"/>
                </a:lnTo>
                <a:close/>
              </a:path>
            </a:pathLst>
          </a:custGeom>
          <a:solidFill>
            <a:srgbClr val="8C8C8C"/>
          </a:solidFill>
        </p:spPr>
        <p:txBody>
          <a:bodyPr wrap="square" lIns="0" tIns="0" rIns="0" bIns="0" rtlCol="0"/>
          <a:lstStyle/>
          <a:p>
            <a:endParaRPr/>
          </a:p>
        </p:txBody>
      </p:sp>
      <p:sp>
        <p:nvSpPr>
          <p:cNvPr id="27" name="object 27"/>
          <p:cNvSpPr/>
          <p:nvPr/>
        </p:nvSpPr>
        <p:spPr>
          <a:xfrm>
            <a:off x="8128000" y="5829300"/>
            <a:ext cx="279400" cy="139700"/>
          </a:xfrm>
          <a:custGeom>
            <a:avLst/>
            <a:gdLst/>
            <a:ahLst/>
            <a:cxnLst/>
            <a:rect l="l" t="t" r="r" b="b"/>
            <a:pathLst>
              <a:path w="279400" h="139700">
                <a:moveTo>
                  <a:pt x="69850" y="139700"/>
                </a:moveTo>
                <a:lnTo>
                  <a:pt x="69850" y="69850"/>
                </a:lnTo>
                <a:lnTo>
                  <a:pt x="0" y="69850"/>
                </a:lnTo>
                <a:lnTo>
                  <a:pt x="139700" y="0"/>
                </a:lnTo>
                <a:lnTo>
                  <a:pt x="279400" y="69850"/>
                </a:lnTo>
                <a:lnTo>
                  <a:pt x="209550" y="69850"/>
                </a:lnTo>
                <a:lnTo>
                  <a:pt x="209550" y="139700"/>
                </a:lnTo>
                <a:lnTo>
                  <a:pt x="69850" y="139700"/>
                </a:lnTo>
                <a:close/>
              </a:path>
            </a:pathLst>
          </a:custGeom>
          <a:ln w="25400">
            <a:solidFill>
              <a:srgbClr val="767171"/>
            </a:solidFill>
          </a:ln>
        </p:spPr>
        <p:txBody>
          <a:bodyPr wrap="square" lIns="0" tIns="0" rIns="0" bIns="0" rtlCol="0"/>
          <a:lstStyle/>
          <a:p>
            <a:endParaRPr/>
          </a:p>
        </p:txBody>
      </p:sp>
      <p:sp>
        <p:nvSpPr>
          <p:cNvPr id="28" name="object 28"/>
          <p:cNvSpPr/>
          <p:nvPr/>
        </p:nvSpPr>
        <p:spPr>
          <a:xfrm>
            <a:off x="8128000" y="52832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8C8C8C"/>
          </a:solidFill>
        </p:spPr>
        <p:txBody>
          <a:bodyPr wrap="square" lIns="0" tIns="0" rIns="0" bIns="0" rtlCol="0"/>
          <a:lstStyle/>
          <a:p>
            <a:endParaRPr/>
          </a:p>
        </p:txBody>
      </p:sp>
      <p:sp>
        <p:nvSpPr>
          <p:cNvPr id="29" name="object 29"/>
          <p:cNvSpPr/>
          <p:nvPr/>
        </p:nvSpPr>
        <p:spPr>
          <a:xfrm>
            <a:off x="8128000" y="5283200"/>
            <a:ext cx="279400" cy="152400"/>
          </a:xfrm>
          <a:custGeom>
            <a:avLst/>
            <a:gdLst/>
            <a:ahLst/>
            <a:cxnLst/>
            <a:rect l="l" t="t" r="r" b="b"/>
            <a:pathLst>
              <a:path w="279400" h="152400">
                <a:moveTo>
                  <a:pt x="69850" y="152400"/>
                </a:moveTo>
                <a:lnTo>
                  <a:pt x="69850" y="76199"/>
                </a:lnTo>
                <a:lnTo>
                  <a:pt x="0" y="76199"/>
                </a:lnTo>
                <a:lnTo>
                  <a:pt x="139700" y="0"/>
                </a:lnTo>
                <a:lnTo>
                  <a:pt x="279400" y="76199"/>
                </a:lnTo>
                <a:lnTo>
                  <a:pt x="209550" y="76199"/>
                </a:lnTo>
                <a:lnTo>
                  <a:pt x="209550" y="152400"/>
                </a:lnTo>
                <a:lnTo>
                  <a:pt x="69850" y="152400"/>
                </a:lnTo>
                <a:close/>
              </a:path>
            </a:pathLst>
          </a:custGeom>
          <a:ln w="25400">
            <a:solidFill>
              <a:srgbClr val="767171"/>
            </a:solidFill>
          </a:ln>
        </p:spPr>
        <p:txBody>
          <a:bodyPr wrap="square" lIns="0" tIns="0" rIns="0" bIns="0" rtlCol="0"/>
          <a:lstStyle/>
          <a:p>
            <a:endParaRPr/>
          </a:p>
        </p:txBody>
      </p:sp>
      <p:sp>
        <p:nvSpPr>
          <p:cNvPr id="30" name="object 30"/>
          <p:cNvSpPr/>
          <p:nvPr/>
        </p:nvSpPr>
        <p:spPr>
          <a:xfrm>
            <a:off x="8128000" y="4724400"/>
            <a:ext cx="266700" cy="152400"/>
          </a:xfrm>
          <a:custGeom>
            <a:avLst/>
            <a:gdLst/>
            <a:ahLst/>
            <a:cxnLst/>
            <a:rect l="l" t="t" r="r" b="b"/>
            <a:pathLst>
              <a:path w="266700" h="152400">
                <a:moveTo>
                  <a:pt x="200025" y="76200"/>
                </a:moveTo>
                <a:lnTo>
                  <a:pt x="66675" y="76200"/>
                </a:lnTo>
                <a:lnTo>
                  <a:pt x="66675" y="152400"/>
                </a:lnTo>
                <a:lnTo>
                  <a:pt x="200025" y="152400"/>
                </a:lnTo>
                <a:lnTo>
                  <a:pt x="200025" y="76200"/>
                </a:lnTo>
                <a:close/>
              </a:path>
              <a:path w="266700" h="152400">
                <a:moveTo>
                  <a:pt x="133350" y="0"/>
                </a:moveTo>
                <a:lnTo>
                  <a:pt x="0" y="76200"/>
                </a:lnTo>
                <a:lnTo>
                  <a:pt x="266700" y="76200"/>
                </a:lnTo>
                <a:lnTo>
                  <a:pt x="133350" y="0"/>
                </a:lnTo>
                <a:close/>
              </a:path>
            </a:pathLst>
          </a:custGeom>
          <a:solidFill>
            <a:srgbClr val="8C8C8C"/>
          </a:solidFill>
        </p:spPr>
        <p:txBody>
          <a:bodyPr wrap="square" lIns="0" tIns="0" rIns="0" bIns="0" rtlCol="0"/>
          <a:lstStyle/>
          <a:p>
            <a:endParaRPr/>
          </a:p>
        </p:txBody>
      </p:sp>
      <p:sp>
        <p:nvSpPr>
          <p:cNvPr id="31" name="object 31"/>
          <p:cNvSpPr/>
          <p:nvPr/>
        </p:nvSpPr>
        <p:spPr>
          <a:xfrm>
            <a:off x="8128000" y="4724400"/>
            <a:ext cx="266700" cy="152400"/>
          </a:xfrm>
          <a:custGeom>
            <a:avLst/>
            <a:gdLst/>
            <a:ahLst/>
            <a:cxnLst/>
            <a:rect l="l" t="t" r="r" b="b"/>
            <a:pathLst>
              <a:path w="266700" h="152400">
                <a:moveTo>
                  <a:pt x="66675" y="152400"/>
                </a:moveTo>
                <a:lnTo>
                  <a:pt x="66675" y="76200"/>
                </a:lnTo>
                <a:lnTo>
                  <a:pt x="0" y="76200"/>
                </a:lnTo>
                <a:lnTo>
                  <a:pt x="133350" y="0"/>
                </a:lnTo>
                <a:lnTo>
                  <a:pt x="266700" y="76200"/>
                </a:lnTo>
                <a:lnTo>
                  <a:pt x="200025" y="76200"/>
                </a:lnTo>
                <a:lnTo>
                  <a:pt x="200025" y="152400"/>
                </a:lnTo>
                <a:lnTo>
                  <a:pt x="66675" y="152400"/>
                </a:lnTo>
                <a:close/>
              </a:path>
            </a:pathLst>
          </a:custGeom>
          <a:ln w="25400">
            <a:solidFill>
              <a:srgbClr val="767171"/>
            </a:solidFill>
          </a:ln>
        </p:spPr>
        <p:txBody>
          <a:bodyPr wrap="square" lIns="0" tIns="0" rIns="0" bIns="0" rtlCol="0"/>
          <a:lstStyle/>
          <a:p>
            <a:endParaRPr/>
          </a:p>
        </p:txBody>
      </p:sp>
      <p:sp>
        <p:nvSpPr>
          <p:cNvPr id="32" name="object 32"/>
          <p:cNvSpPr txBox="1"/>
          <p:nvPr/>
        </p:nvSpPr>
        <p:spPr>
          <a:xfrm>
            <a:off x="7131050" y="6026150"/>
            <a:ext cx="2235200" cy="292100"/>
          </a:xfrm>
          <a:prstGeom prst="rect">
            <a:avLst/>
          </a:prstGeom>
          <a:solidFill>
            <a:srgbClr val="BFBFBF"/>
          </a:solidFill>
          <a:ln w="12700">
            <a:solidFill>
              <a:srgbClr val="000000"/>
            </a:solidFill>
          </a:ln>
        </p:spPr>
        <p:txBody>
          <a:bodyPr vert="horz" wrap="square" lIns="0" tIns="13335" rIns="0" bIns="0" rtlCol="0">
            <a:spAutoFit/>
          </a:bodyPr>
          <a:lstStyle/>
          <a:p>
            <a:pPr marL="19685" algn="ctr">
              <a:lnSpc>
                <a:spcPct val="100000"/>
              </a:lnSpc>
              <a:spcBef>
                <a:spcPts val="105"/>
              </a:spcBef>
            </a:pPr>
            <a:r>
              <a:rPr sz="1400" spc="-35" dirty="0">
                <a:latin typeface="Trebuchet MS"/>
                <a:cs typeface="Trebuchet MS"/>
              </a:rPr>
              <a:t>Image</a:t>
            </a:r>
            <a:endParaRPr sz="1400">
              <a:latin typeface="Trebuchet MS"/>
              <a:cs typeface="Trebuchet MS"/>
            </a:endParaRPr>
          </a:p>
        </p:txBody>
      </p:sp>
      <p:sp>
        <p:nvSpPr>
          <p:cNvPr id="33" name="object 33"/>
          <p:cNvSpPr/>
          <p:nvPr/>
        </p:nvSpPr>
        <p:spPr>
          <a:xfrm>
            <a:off x="7086600" y="3784600"/>
            <a:ext cx="2362200" cy="419100"/>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7086600" y="2679700"/>
            <a:ext cx="2362200" cy="4191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7086600" y="3213100"/>
            <a:ext cx="2362200" cy="419100"/>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7124700" y="3251200"/>
            <a:ext cx="2235200" cy="292100"/>
          </a:xfrm>
          <a:custGeom>
            <a:avLst/>
            <a:gdLst/>
            <a:ahLst/>
            <a:cxnLst/>
            <a:rect l="l" t="t" r="r" b="b"/>
            <a:pathLst>
              <a:path w="2235200" h="292100">
                <a:moveTo>
                  <a:pt x="0" y="0"/>
                </a:moveTo>
                <a:lnTo>
                  <a:pt x="2235200" y="0"/>
                </a:lnTo>
                <a:lnTo>
                  <a:pt x="2235200" y="292100"/>
                </a:lnTo>
                <a:lnTo>
                  <a:pt x="0" y="292100"/>
                </a:lnTo>
                <a:lnTo>
                  <a:pt x="0" y="0"/>
                </a:lnTo>
                <a:close/>
              </a:path>
            </a:pathLst>
          </a:custGeom>
          <a:solidFill>
            <a:srgbClr val="8FAADC"/>
          </a:solidFill>
        </p:spPr>
        <p:txBody>
          <a:bodyPr wrap="square" lIns="0" tIns="0" rIns="0" bIns="0" rtlCol="0"/>
          <a:lstStyle/>
          <a:p>
            <a:endParaRPr/>
          </a:p>
        </p:txBody>
      </p:sp>
      <p:sp>
        <p:nvSpPr>
          <p:cNvPr id="37" name="object 37"/>
          <p:cNvSpPr txBox="1"/>
          <p:nvPr/>
        </p:nvSpPr>
        <p:spPr>
          <a:xfrm>
            <a:off x="7124700" y="3822700"/>
            <a:ext cx="2235200" cy="292100"/>
          </a:xfrm>
          <a:prstGeom prst="rect">
            <a:avLst/>
          </a:prstGeom>
          <a:solidFill>
            <a:srgbClr val="8FAADC"/>
          </a:solidFill>
        </p:spPr>
        <p:txBody>
          <a:bodyPr vert="horz" wrap="square" lIns="0" tIns="12065" rIns="0" bIns="0" rtlCol="0">
            <a:spAutoFit/>
          </a:bodyPr>
          <a:lstStyle/>
          <a:p>
            <a:pPr marL="720090">
              <a:lnSpc>
                <a:spcPct val="100000"/>
              </a:lnSpc>
              <a:spcBef>
                <a:spcPts val="95"/>
              </a:spcBef>
            </a:pPr>
            <a:r>
              <a:rPr sz="1400" spc="-80" dirty="0">
                <a:latin typeface="Trebuchet MS"/>
                <a:cs typeface="Trebuchet MS"/>
              </a:rPr>
              <a:t>Convolution</a:t>
            </a:r>
            <a:endParaRPr sz="1400">
              <a:latin typeface="Trebuchet MS"/>
              <a:cs typeface="Trebuchet MS"/>
            </a:endParaRPr>
          </a:p>
        </p:txBody>
      </p:sp>
      <p:sp>
        <p:nvSpPr>
          <p:cNvPr id="38" name="object 38"/>
          <p:cNvSpPr txBox="1"/>
          <p:nvPr/>
        </p:nvSpPr>
        <p:spPr>
          <a:xfrm>
            <a:off x="7832318" y="3273945"/>
            <a:ext cx="868680" cy="238760"/>
          </a:xfrm>
          <a:prstGeom prst="rect">
            <a:avLst/>
          </a:prstGeom>
        </p:spPr>
        <p:txBody>
          <a:bodyPr vert="horz" wrap="square" lIns="0" tIns="12700" rIns="0" bIns="0" rtlCol="0">
            <a:spAutoFit/>
          </a:bodyPr>
          <a:lstStyle/>
          <a:p>
            <a:pPr marL="12700">
              <a:lnSpc>
                <a:spcPct val="100000"/>
              </a:lnSpc>
              <a:spcBef>
                <a:spcPts val="100"/>
              </a:spcBef>
            </a:pPr>
            <a:r>
              <a:rPr sz="1400" spc="-80" dirty="0">
                <a:latin typeface="Trebuchet MS"/>
                <a:cs typeface="Trebuchet MS"/>
              </a:rPr>
              <a:t>Convolution</a:t>
            </a:r>
            <a:endParaRPr sz="1400">
              <a:latin typeface="Trebuchet MS"/>
              <a:cs typeface="Trebuchet MS"/>
            </a:endParaRPr>
          </a:p>
        </p:txBody>
      </p:sp>
      <p:sp>
        <p:nvSpPr>
          <p:cNvPr id="39" name="object 39"/>
          <p:cNvSpPr txBox="1"/>
          <p:nvPr/>
        </p:nvSpPr>
        <p:spPr>
          <a:xfrm>
            <a:off x="7124700" y="2717800"/>
            <a:ext cx="2235200" cy="292100"/>
          </a:xfrm>
          <a:prstGeom prst="rect">
            <a:avLst/>
          </a:prstGeom>
          <a:solidFill>
            <a:srgbClr val="8FAADC"/>
          </a:solidFill>
        </p:spPr>
        <p:txBody>
          <a:bodyPr vert="horz" wrap="square" lIns="0" tIns="20320" rIns="0" bIns="0" rtlCol="0">
            <a:spAutoFit/>
          </a:bodyPr>
          <a:lstStyle/>
          <a:p>
            <a:pPr marL="29845" algn="ctr">
              <a:lnSpc>
                <a:spcPct val="100000"/>
              </a:lnSpc>
              <a:spcBef>
                <a:spcPts val="160"/>
              </a:spcBef>
            </a:pPr>
            <a:r>
              <a:rPr sz="1400" spc="-50" dirty="0">
                <a:latin typeface="Trebuchet MS"/>
                <a:cs typeface="Trebuchet MS"/>
              </a:rPr>
              <a:t>Dense</a:t>
            </a:r>
            <a:endParaRPr sz="1400">
              <a:latin typeface="Trebuchet MS"/>
              <a:cs typeface="Trebuchet MS"/>
            </a:endParaRPr>
          </a:p>
        </p:txBody>
      </p:sp>
      <p:sp>
        <p:nvSpPr>
          <p:cNvPr id="40" name="object 40"/>
          <p:cNvSpPr/>
          <p:nvPr/>
        </p:nvSpPr>
        <p:spPr>
          <a:xfrm>
            <a:off x="8128000" y="3619500"/>
            <a:ext cx="279400" cy="139700"/>
          </a:xfrm>
          <a:custGeom>
            <a:avLst/>
            <a:gdLst/>
            <a:ahLst/>
            <a:cxnLst/>
            <a:rect l="l" t="t" r="r" b="b"/>
            <a:pathLst>
              <a:path w="279400" h="139700">
                <a:moveTo>
                  <a:pt x="209550" y="69850"/>
                </a:moveTo>
                <a:lnTo>
                  <a:pt x="69850" y="69850"/>
                </a:lnTo>
                <a:lnTo>
                  <a:pt x="69850" y="139700"/>
                </a:lnTo>
                <a:lnTo>
                  <a:pt x="209550" y="139700"/>
                </a:lnTo>
                <a:lnTo>
                  <a:pt x="209550" y="69850"/>
                </a:lnTo>
                <a:close/>
              </a:path>
              <a:path w="279400" h="139700">
                <a:moveTo>
                  <a:pt x="139700" y="0"/>
                </a:moveTo>
                <a:lnTo>
                  <a:pt x="0" y="69850"/>
                </a:lnTo>
                <a:lnTo>
                  <a:pt x="279400" y="69850"/>
                </a:lnTo>
                <a:lnTo>
                  <a:pt x="139700" y="0"/>
                </a:lnTo>
                <a:close/>
              </a:path>
            </a:pathLst>
          </a:custGeom>
          <a:solidFill>
            <a:srgbClr val="8C8C8C"/>
          </a:solidFill>
        </p:spPr>
        <p:txBody>
          <a:bodyPr wrap="square" lIns="0" tIns="0" rIns="0" bIns="0" rtlCol="0"/>
          <a:lstStyle/>
          <a:p>
            <a:endParaRPr/>
          </a:p>
        </p:txBody>
      </p:sp>
      <p:sp>
        <p:nvSpPr>
          <p:cNvPr id="41" name="object 41"/>
          <p:cNvSpPr/>
          <p:nvPr/>
        </p:nvSpPr>
        <p:spPr>
          <a:xfrm>
            <a:off x="8128000" y="3619500"/>
            <a:ext cx="279400" cy="139700"/>
          </a:xfrm>
          <a:custGeom>
            <a:avLst/>
            <a:gdLst/>
            <a:ahLst/>
            <a:cxnLst/>
            <a:rect l="l" t="t" r="r" b="b"/>
            <a:pathLst>
              <a:path w="279400" h="139700">
                <a:moveTo>
                  <a:pt x="69850" y="139700"/>
                </a:moveTo>
                <a:lnTo>
                  <a:pt x="69850" y="69850"/>
                </a:lnTo>
                <a:lnTo>
                  <a:pt x="0" y="69850"/>
                </a:lnTo>
                <a:lnTo>
                  <a:pt x="139700" y="0"/>
                </a:lnTo>
                <a:lnTo>
                  <a:pt x="279400" y="69850"/>
                </a:lnTo>
                <a:lnTo>
                  <a:pt x="209550" y="69850"/>
                </a:lnTo>
                <a:lnTo>
                  <a:pt x="209550" y="139700"/>
                </a:lnTo>
                <a:lnTo>
                  <a:pt x="69850" y="139700"/>
                </a:lnTo>
                <a:close/>
              </a:path>
            </a:pathLst>
          </a:custGeom>
          <a:ln w="25400">
            <a:solidFill>
              <a:srgbClr val="767171"/>
            </a:solidFill>
          </a:ln>
        </p:spPr>
        <p:txBody>
          <a:bodyPr wrap="square" lIns="0" tIns="0" rIns="0" bIns="0" rtlCol="0"/>
          <a:lstStyle/>
          <a:p>
            <a:endParaRPr/>
          </a:p>
        </p:txBody>
      </p:sp>
      <p:sp>
        <p:nvSpPr>
          <p:cNvPr id="42" name="object 42"/>
          <p:cNvSpPr/>
          <p:nvPr/>
        </p:nvSpPr>
        <p:spPr>
          <a:xfrm>
            <a:off x="8128000" y="3060700"/>
            <a:ext cx="266700" cy="139700"/>
          </a:xfrm>
          <a:custGeom>
            <a:avLst/>
            <a:gdLst/>
            <a:ahLst/>
            <a:cxnLst/>
            <a:rect l="l" t="t" r="r" b="b"/>
            <a:pathLst>
              <a:path w="266700" h="139700">
                <a:moveTo>
                  <a:pt x="200025" y="69850"/>
                </a:moveTo>
                <a:lnTo>
                  <a:pt x="66675" y="69850"/>
                </a:lnTo>
                <a:lnTo>
                  <a:pt x="66675" y="139700"/>
                </a:lnTo>
                <a:lnTo>
                  <a:pt x="200025" y="139700"/>
                </a:lnTo>
                <a:lnTo>
                  <a:pt x="200025" y="69850"/>
                </a:lnTo>
                <a:close/>
              </a:path>
              <a:path w="266700" h="139700">
                <a:moveTo>
                  <a:pt x="133350" y="0"/>
                </a:moveTo>
                <a:lnTo>
                  <a:pt x="0" y="69850"/>
                </a:lnTo>
                <a:lnTo>
                  <a:pt x="266700" y="69850"/>
                </a:lnTo>
                <a:lnTo>
                  <a:pt x="133350" y="0"/>
                </a:lnTo>
                <a:close/>
              </a:path>
            </a:pathLst>
          </a:custGeom>
          <a:solidFill>
            <a:srgbClr val="8C8C8C"/>
          </a:solidFill>
        </p:spPr>
        <p:txBody>
          <a:bodyPr wrap="square" lIns="0" tIns="0" rIns="0" bIns="0" rtlCol="0"/>
          <a:lstStyle/>
          <a:p>
            <a:endParaRPr/>
          </a:p>
        </p:txBody>
      </p:sp>
      <p:sp>
        <p:nvSpPr>
          <p:cNvPr id="43" name="object 43"/>
          <p:cNvSpPr/>
          <p:nvPr/>
        </p:nvSpPr>
        <p:spPr>
          <a:xfrm>
            <a:off x="8128000" y="3060700"/>
            <a:ext cx="266700" cy="139700"/>
          </a:xfrm>
          <a:custGeom>
            <a:avLst/>
            <a:gdLst/>
            <a:ahLst/>
            <a:cxnLst/>
            <a:rect l="l" t="t" r="r" b="b"/>
            <a:pathLst>
              <a:path w="266700" h="139700">
                <a:moveTo>
                  <a:pt x="66675" y="139700"/>
                </a:moveTo>
                <a:lnTo>
                  <a:pt x="66675" y="69850"/>
                </a:lnTo>
                <a:lnTo>
                  <a:pt x="0" y="69850"/>
                </a:lnTo>
                <a:lnTo>
                  <a:pt x="133350" y="0"/>
                </a:lnTo>
                <a:lnTo>
                  <a:pt x="266700" y="69850"/>
                </a:lnTo>
                <a:lnTo>
                  <a:pt x="200025" y="69850"/>
                </a:lnTo>
                <a:lnTo>
                  <a:pt x="200025" y="139700"/>
                </a:lnTo>
                <a:lnTo>
                  <a:pt x="66675" y="139700"/>
                </a:lnTo>
                <a:close/>
              </a:path>
            </a:pathLst>
          </a:custGeom>
          <a:ln w="25400">
            <a:solidFill>
              <a:srgbClr val="767171"/>
            </a:solidFill>
          </a:ln>
        </p:spPr>
        <p:txBody>
          <a:bodyPr wrap="square" lIns="0" tIns="0" rIns="0" bIns="0" rtlCol="0"/>
          <a:lstStyle/>
          <a:p>
            <a:endParaRPr/>
          </a:p>
        </p:txBody>
      </p:sp>
      <p:sp>
        <p:nvSpPr>
          <p:cNvPr id="44" name="object 44"/>
          <p:cNvSpPr/>
          <p:nvPr/>
        </p:nvSpPr>
        <p:spPr>
          <a:xfrm>
            <a:off x="8128000" y="4165600"/>
            <a:ext cx="266700" cy="152400"/>
          </a:xfrm>
          <a:custGeom>
            <a:avLst/>
            <a:gdLst/>
            <a:ahLst/>
            <a:cxnLst/>
            <a:rect l="l" t="t" r="r" b="b"/>
            <a:pathLst>
              <a:path w="266700" h="152400">
                <a:moveTo>
                  <a:pt x="200025" y="76200"/>
                </a:moveTo>
                <a:lnTo>
                  <a:pt x="66675" y="76200"/>
                </a:lnTo>
                <a:lnTo>
                  <a:pt x="66675" y="152400"/>
                </a:lnTo>
                <a:lnTo>
                  <a:pt x="200025" y="152400"/>
                </a:lnTo>
                <a:lnTo>
                  <a:pt x="200025" y="76200"/>
                </a:lnTo>
                <a:close/>
              </a:path>
              <a:path w="266700" h="152400">
                <a:moveTo>
                  <a:pt x="133350" y="0"/>
                </a:moveTo>
                <a:lnTo>
                  <a:pt x="0" y="76200"/>
                </a:lnTo>
                <a:lnTo>
                  <a:pt x="266700" y="76200"/>
                </a:lnTo>
                <a:lnTo>
                  <a:pt x="133350" y="0"/>
                </a:lnTo>
                <a:close/>
              </a:path>
            </a:pathLst>
          </a:custGeom>
          <a:solidFill>
            <a:srgbClr val="8C8C8C"/>
          </a:solidFill>
        </p:spPr>
        <p:txBody>
          <a:bodyPr wrap="square" lIns="0" tIns="0" rIns="0" bIns="0" rtlCol="0"/>
          <a:lstStyle/>
          <a:p>
            <a:endParaRPr/>
          </a:p>
        </p:txBody>
      </p:sp>
      <p:sp>
        <p:nvSpPr>
          <p:cNvPr id="45" name="object 45"/>
          <p:cNvSpPr/>
          <p:nvPr/>
        </p:nvSpPr>
        <p:spPr>
          <a:xfrm>
            <a:off x="8128000" y="4165600"/>
            <a:ext cx="266700" cy="152400"/>
          </a:xfrm>
          <a:custGeom>
            <a:avLst/>
            <a:gdLst/>
            <a:ahLst/>
            <a:cxnLst/>
            <a:rect l="l" t="t" r="r" b="b"/>
            <a:pathLst>
              <a:path w="266700" h="152400">
                <a:moveTo>
                  <a:pt x="66675" y="152400"/>
                </a:moveTo>
                <a:lnTo>
                  <a:pt x="66675" y="76200"/>
                </a:lnTo>
                <a:lnTo>
                  <a:pt x="0" y="76200"/>
                </a:lnTo>
                <a:lnTo>
                  <a:pt x="133350" y="0"/>
                </a:lnTo>
                <a:lnTo>
                  <a:pt x="266700" y="76200"/>
                </a:lnTo>
                <a:lnTo>
                  <a:pt x="200025" y="76200"/>
                </a:lnTo>
                <a:lnTo>
                  <a:pt x="200025" y="152400"/>
                </a:lnTo>
                <a:lnTo>
                  <a:pt x="66675" y="152400"/>
                </a:lnTo>
                <a:close/>
              </a:path>
            </a:pathLst>
          </a:custGeom>
          <a:ln w="25400">
            <a:solidFill>
              <a:srgbClr val="767171"/>
            </a:solidFill>
          </a:ln>
        </p:spPr>
        <p:txBody>
          <a:bodyPr wrap="square" lIns="0" tIns="0" rIns="0" bIns="0" rtlCol="0"/>
          <a:lstStyle/>
          <a:p>
            <a:endParaRPr/>
          </a:p>
        </p:txBody>
      </p:sp>
      <p:sp>
        <p:nvSpPr>
          <p:cNvPr id="46" name="object 46"/>
          <p:cNvSpPr/>
          <p:nvPr/>
        </p:nvSpPr>
        <p:spPr>
          <a:xfrm>
            <a:off x="7086600" y="1574800"/>
            <a:ext cx="2362200" cy="431800"/>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7086600" y="2120900"/>
            <a:ext cx="2362200" cy="419100"/>
          </a:xfrm>
          <a:prstGeom prst="rect">
            <a:avLst/>
          </a:prstGeom>
          <a:blipFill>
            <a:blip r:embed="rId3" cstate="print"/>
            <a:stretch>
              <a:fillRect/>
            </a:stretch>
          </a:blipFill>
        </p:spPr>
        <p:txBody>
          <a:bodyPr wrap="square" lIns="0" tIns="0" rIns="0" bIns="0" rtlCol="0"/>
          <a:lstStyle/>
          <a:p>
            <a:endParaRPr/>
          </a:p>
        </p:txBody>
      </p:sp>
      <p:sp>
        <p:nvSpPr>
          <p:cNvPr id="48" name="object 48"/>
          <p:cNvSpPr txBox="1"/>
          <p:nvPr/>
        </p:nvSpPr>
        <p:spPr>
          <a:xfrm>
            <a:off x="7124700" y="2159000"/>
            <a:ext cx="2235200" cy="292100"/>
          </a:xfrm>
          <a:prstGeom prst="rect">
            <a:avLst/>
          </a:prstGeom>
          <a:solidFill>
            <a:srgbClr val="8FAADC"/>
          </a:solidFill>
        </p:spPr>
        <p:txBody>
          <a:bodyPr vert="horz" wrap="square" lIns="0" tIns="30480" rIns="0" bIns="0" rtlCol="0">
            <a:spAutoFit/>
          </a:bodyPr>
          <a:lstStyle/>
          <a:p>
            <a:pPr marL="29845" algn="ctr">
              <a:lnSpc>
                <a:spcPct val="100000"/>
              </a:lnSpc>
              <a:spcBef>
                <a:spcPts val="240"/>
              </a:spcBef>
            </a:pPr>
            <a:r>
              <a:rPr sz="1400" spc="-50" dirty="0">
                <a:latin typeface="Trebuchet MS"/>
                <a:cs typeface="Trebuchet MS"/>
              </a:rPr>
              <a:t>Dense</a:t>
            </a:r>
            <a:endParaRPr sz="1400">
              <a:latin typeface="Trebuchet MS"/>
              <a:cs typeface="Trebuchet MS"/>
            </a:endParaRPr>
          </a:p>
        </p:txBody>
      </p:sp>
      <p:sp>
        <p:nvSpPr>
          <p:cNvPr id="49" name="object 49"/>
          <p:cNvSpPr txBox="1"/>
          <p:nvPr/>
        </p:nvSpPr>
        <p:spPr>
          <a:xfrm>
            <a:off x="7124700" y="1612900"/>
            <a:ext cx="2235200" cy="304800"/>
          </a:xfrm>
          <a:prstGeom prst="rect">
            <a:avLst/>
          </a:prstGeom>
          <a:solidFill>
            <a:srgbClr val="8FAADC"/>
          </a:solidFill>
        </p:spPr>
        <p:txBody>
          <a:bodyPr vert="horz" wrap="square" lIns="0" tIns="27940" rIns="0" bIns="0" rtlCol="0">
            <a:spAutoFit/>
          </a:bodyPr>
          <a:lstStyle/>
          <a:p>
            <a:pPr marL="29845" algn="ctr">
              <a:lnSpc>
                <a:spcPct val="100000"/>
              </a:lnSpc>
              <a:spcBef>
                <a:spcPts val="220"/>
              </a:spcBef>
            </a:pPr>
            <a:r>
              <a:rPr sz="1400" spc="-50" dirty="0">
                <a:latin typeface="Trebuchet MS"/>
                <a:cs typeface="Trebuchet MS"/>
              </a:rPr>
              <a:t>Dense</a:t>
            </a:r>
            <a:endParaRPr sz="1400">
              <a:latin typeface="Trebuchet MS"/>
              <a:cs typeface="Trebuchet MS"/>
            </a:endParaRPr>
          </a:p>
        </p:txBody>
      </p:sp>
      <p:sp>
        <p:nvSpPr>
          <p:cNvPr id="50" name="object 50"/>
          <p:cNvSpPr/>
          <p:nvPr/>
        </p:nvSpPr>
        <p:spPr>
          <a:xfrm>
            <a:off x="8128000" y="25146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8C8C8C"/>
          </a:solidFill>
        </p:spPr>
        <p:txBody>
          <a:bodyPr wrap="square" lIns="0" tIns="0" rIns="0" bIns="0" rtlCol="0"/>
          <a:lstStyle/>
          <a:p>
            <a:endParaRPr/>
          </a:p>
        </p:txBody>
      </p:sp>
      <p:sp>
        <p:nvSpPr>
          <p:cNvPr id="51" name="object 51"/>
          <p:cNvSpPr/>
          <p:nvPr/>
        </p:nvSpPr>
        <p:spPr>
          <a:xfrm>
            <a:off x="8128000" y="2514600"/>
            <a:ext cx="279400" cy="152400"/>
          </a:xfrm>
          <a:custGeom>
            <a:avLst/>
            <a:gdLst/>
            <a:ahLst/>
            <a:cxnLst/>
            <a:rect l="l" t="t" r="r" b="b"/>
            <a:pathLst>
              <a:path w="279400" h="152400">
                <a:moveTo>
                  <a:pt x="69850" y="152400"/>
                </a:moveTo>
                <a:lnTo>
                  <a:pt x="69850" y="76200"/>
                </a:lnTo>
                <a:lnTo>
                  <a:pt x="0" y="76200"/>
                </a:lnTo>
                <a:lnTo>
                  <a:pt x="139700" y="0"/>
                </a:lnTo>
                <a:lnTo>
                  <a:pt x="279400" y="76200"/>
                </a:lnTo>
                <a:lnTo>
                  <a:pt x="209550" y="76200"/>
                </a:lnTo>
                <a:lnTo>
                  <a:pt x="209550" y="152400"/>
                </a:lnTo>
                <a:lnTo>
                  <a:pt x="69850" y="152400"/>
                </a:lnTo>
                <a:close/>
              </a:path>
            </a:pathLst>
          </a:custGeom>
          <a:ln w="25400">
            <a:solidFill>
              <a:srgbClr val="767171"/>
            </a:solidFill>
          </a:ln>
        </p:spPr>
        <p:txBody>
          <a:bodyPr wrap="square" lIns="0" tIns="0" rIns="0" bIns="0" rtlCol="0"/>
          <a:lstStyle/>
          <a:p>
            <a:endParaRPr/>
          </a:p>
        </p:txBody>
      </p:sp>
      <p:sp>
        <p:nvSpPr>
          <p:cNvPr id="52" name="object 52"/>
          <p:cNvSpPr/>
          <p:nvPr/>
        </p:nvSpPr>
        <p:spPr>
          <a:xfrm>
            <a:off x="8128000" y="1955800"/>
            <a:ext cx="266700" cy="152400"/>
          </a:xfrm>
          <a:custGeom>
            <a:avLst/>
            <a:gdLst/>
            <a:ahLst/>
            <a:cxnLst/>
            <a:rect l="l" t="t" r="r" b="b"/>
            <a:pathLst>
              <a:path w="266700" h="152400">
                <a:moveTo>
                  <a:pt x="200025" y="76200"/>
                </a:moveTo>
                <a:lnTo>
                  <a:pt x="66675" y="76200"/>
                </a:lnTo>
                <a:lnTo>
                  <a:pt x="66675" y="152400"/>
                </a:lnTo>
                <a:lnTo>
                  <a:pt x="200025" y="152400"/>
                </a:lnTo>
                <a:lnTo>
                  <a:pt x="200025" y="76200"/>
                </a:lnTo>
                <a:close/>
              </a:path>
              <a:path w="266700" h="152400">
                <a:moveTo>
                  <a:pt x="133350" y="0"/>
                </a:moveTo>
                <a:lnTo>
                  <a:pt x="0" y="76200"/>
                </a:lnTo>
                <a:lnTo>
                  <a:pt x="266700" y="76200"/>
                </a:lnTo>
                <a:lnTo>
                  <a:pt x="133350" y="0"/>
                </a:lnTo>
                <a:close/>
              </a:path>
            </a:pathLst>
          </a:custGeom>
          <a:solidFill>
            <a:srgbClr val="8C8C8C"/>
          </a:solidFill>
        </p:spPr>
        <p:txBody>
          <a:bodyPr wrap="square" lIns="0" tIns="0" rIns="0" bIns="0" rtlCol="0"/>
          <a:lstStyle/>
          <a:p>
            <a:endParaRPr/>
          </a:p>
        </p:txBody>
      </p:sp>
      <p:sp>
        <p:nvSpPr>
          <p:cNvPr id="53" name="object 53"/>
          <p:cNvSpPr/>
          <p:nvPr/>
        </p:nvSpPr>
        <p:spPr>
          <a:xfrm>
            <a:off x="8128000" y="1955800"/>
            <a:ext cx="266700" cy="152400"/>
          </a:xfrm>
          <a:custGeom>
            <a:avLst/>
            <a:gdLst/>
            <a:ahLst/>
            <a:cxnLst/>
            <a:rect l="l" t="t" r="r" b="b"/>
            <a:pathLst>
              <a:path w="266700" h="152400">
                <a:moveTo>
                  <a:pt x="66675" y="152400"/>
                </a:moveTo>
                <a:lnTo>
                  <a:pt x="66675" y="76200"/>
                </a:lnTo>
                <a:lnTo>
                  <a:pt x="0" y="76200"/>
                </a:lnTo>
                <a:lnTo>
                  <a:pt x="133350" y="0"/>
                </a:lnTo>
                <a:lnTo>
                  <a:pt x="266700" y="76200"/>
                </a:lnTo>
                <a:lnTo>
                  <a:pt x="200025" y="76200"/>
                </a:lnTo>
                <a:lnTo>
                  <a:pt x="200025" y="152400"/>
                </a:lnTo>
                <a:lnTo>
                  <a:pt x="66675" y="152400"/>
                </a:lnTo>
                <a:close/>
              </a:path>
            </a:pathLst>
          </a:custGeom>
          <a:ln w="25400">
            <a:solidFill>
              <a:srgbClr val="767171"/>
            </a:solidFill>
          </a:ln>
        </p:spPr>
        <p:txBody>
          <a:bodyPr wrap="square" lIns="0" tIns="0" rIns="0" bIns="0" rtlCol="0"/>
          <a:lstStyle/>
          <a:p>
            <a:endParaRPr/>
          </a:p>
        </p:txBody>
      </p:sp>
    </p:spTree>
    <p:extLst>
      <p:ext uri="{BB962C8B-B14F-4D97-AF65-F5344CB8AC3E}">
        <p14:creationId xmlns:p14="http://schemas.microsoft.com/office/powerpoint/2010/main" val="14894608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4604" y="236068"/>
            <a:ext cx="11009870" cy="65673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25591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693248" y="449494"/>
            <a:ext cx="9067205" cy="631432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770267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65100" y="101600"/>
            <a:ext cx="11939555" cy="67055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20584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900" y="203200"/>
            <a:ext cx="11410418" cy="6413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11998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900" y="139700"/>
            <a:ext cx="11681363" cy="65658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258260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2595" y="84146"/>
            <a:ext cx="8874057" cy="591432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16066" y="6159301"/>
            <a:ext cx="11795717" cy="63301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4710759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98987" y="81788"/>
            <a:ext cx="7933724" cy="595968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16134" y="6159301"/>
            <a:ext cx="11808306" cy="63301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730889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469900"/>
            <a:ext cx="7975600" cy="5905500"/>
          </a:xfrm>
          <a:prstGeom prst="rect">
            <a:avLst/>
          </a:prstGeom>
        </p:spPr>
      </p:pic>
    </p:spTree>
    <p:extLst>
      <p:ext uri="{BB962C8B-B14F-4D97-AF65-F5344CB8AC3E}">
        <p14:creationId xmlns:p14="http://schemas.microsoft.com/office/powerpoint/2010/main" val="670932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45000" y="1054100"/>
            <a:ext cx="7734914" cy="58038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05065" y="246735"/>
            <a:ext cx="6856095" cy="695960"/>
          </a:xfrm>
          <a:prstGeom prst="rect">
            <a:avLst/>
          </a:prstGeom>
        </p:spPr>
        <p:txBody>
          <a:bodyPr vert="horz" wrap="square" lIns="0" tIns="12700" rIns="0" bIns="0" rtlCol="0">
            <a:spAutoFit/>
          </a:bodyPr>
          <a:lstStyle/>
          <a:p>
            <a:pPr marL="12700">
              <a:lnSpc>
                <a:spcPct val="100000"/>
              </a:lnSpc>
              <a:spcBef>
                <a:spcPts val="100"/>
              </a:spcBef>
            </a:pPr>
            <a:r>
              <a:rPr sz="4400" spc="-155" dirty="0"/>
              <a:t>Going </a:t>
            </a:r>
            <a:r>
              <a:rPr sz="4400" spc="-180" dirty="0"/>
              <a:t>beyond</a:t>
            </a:r>
            <a:r>
              <a:rPr sz="4400" spc="-590" dirty="0"/>
              <a:t> </a:t>
            </a:r>
            <a:r>
              <a:rPr sz="4400" spc="-229" dirty="0"/>
              <a:t>categorization…</a:t>
            </a:r>
            <a:endParaRPr sz="4400"/>
          </a:p>
        </p:txBody>
      </p:sp>
      <p:sp>
        <p:nvSpPr>
          <p:cNvPr id="4" name="object 4"/>
          <p:cNvSpPr/>
          <p:nvPr/>
        </p:nvSpPr>
        <p:spPr>
          <a:xfrm>
            <a:off x="190500" y="1917700"/>
            <a:ext cx="3556000" cy="2336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4898" y="1962027"/>
            <a:ext cx="3416935" cy="2196465"/>
          </a:xfrm>
          <a:custGeom>
            <a:avLst/>
            <a:gdLst/>
            <a:ahLst/>
            <a:cxnLst/>
            <a:rect l="l" t="t" r="r" b="b"/>
            <a:pathLst>
              <a:path w="3416935" h="2196465">
                <a:moveTo>
                  <a:pt x="1718247" y="0"/>
                </a:moveTo>
                <a:lnTo>
                  <a:pt x="1665526" y="296"/>
                </a:lnTo>
                <a:lnTo>
                  <a:pt x="1612916" y="1460"/>
                </a:lnTo>
                <a:lnTo>
                  <a:pt x="1560456" y="3487"/>
                </a:lnTo>
                <a:lnTo>
                  <a:pt x="1508183" y="6371"/>
                </a:lnTo>
                <a:lnTo>
                  <a:pt x="1456136" y="10109"/>
                </a:lnTo>
                <a:lnTo>
                  <a:pt x="1404355" y="14693"/>
                </a:lnTo>
                <a:lnTo>
                  <a:pt x="1352877" y="20121"/>
                </a:lnTo>
                <a:lnTo>
                  <a:pt x="1301741" y="26386"/>
                </a:lnTo>
                <a:lnTo>
                  <a:pt x="1250986" y="33483"/>
                </a:lnTo>
                <a:lnTo>
                  <a:pt x="1200651" y="41408"/>
                </a:lnTo>
                <a:lnTo>
                  <a:pt x="1150774" y="50155"/>
                </a:lnTo>
                <a:lnTo>
                  <a:pt x="1101394" y="59719"/>
                </a:lnTo>
                <a:lnTo>
                  <a:pt x="1052550" y="70095"/>
                </a:lnTo>
                <a:lnTo>
                  <a:pt x="1004280" y="81279"/>
                </a:lnTo>
                <a:lnTo>
                  <a:pt x="956622" y="93264"/>
                </a:lnTo>
                <a:lnTo>
                  <a:pt x="909616" y="106046"/>
                </a:lnTo>
                <a:lnTo>
                  <a:pt x="863300" y="119621"/>
                </a:lnTo>
                <a:lnTo>
                  <a:pt x="817713" y="133982"/>
                </a:lnTo>
                <a:lnTo>
                  <a:pt x="772894" y="149124"/>
                </a:lnTo>
                <a:lnTo>
                  <a:pt x="728880" y="165044"/>
                </a:lnTo>
                <a:lnTo>
                  <a:pt x="685711" y="181735"/>
                </a:lnTo>
                <a:lnTo>
                  <a:pt x="643426" y="199192"/>
                </a:lnTo>
                <a:lnTo>
                  <a:pt x="602062" y="217411"/>
                </a:lnTo>
                <a:lnTo>
                  <a:pt x="561659" y="236387"/>
                </a:lnTo>
                <a:lnTo>
                  <a:pt x="522256" y="256114"/>
                </a:lnTo>
                <a:lnTo>
                  <a:pt x="483890" y="276587"/>
                </a:lnTo>
                <a:lnTo>
                  <a:pt x="446601" y="297801"/>
                </a:lnTo>
                <a:lnTo>
                  <a:pt x="410427" y="319751"/>
                </a:lnTo>
                <a:lnTo>
                  <a:pt x="375407" y="342433"/>
                </a:lnTo>
                <a:lnTo>
                  <a:pt x="341580" y="365840"/>
                </a:lnTo>
                <a:lnTo>
                  <a:pt x="308983" y="389968"/>
                </a:lnTo>
                <a:lnTo>
                  <a:pt x="277657" y="414813"/>
                </a:lnTo>
                <a:lnTo>
                  <a:pt x="247639" y="440368"/>
                </a:lnTo>
                <a:lnTo>
                  <a:pt x="213965" y="471428"/>
                </a:lnTo>
                <a:lnTo>
                  <a:pt x="182813" y="502897"/>
                </a:lnTo>
                <a:lnTo>
                  <a:pt x="154169" y="534740"/>
                </a:lnTo>
                <a:lnTo>
                  <a:pt x="128017" y="566922"/>
                </a:lnTo>
                <a:lnTo>
                  <a:pt x="104340" y="599409"/>
                </a:lnTo>
                <a:lnTo>
                  <a:pt x="83122" y="632165"/>
                </a:lnTo>
                <a:lnTo>
                  <a:pt x="48000" y="698347"/>
                </a:lnTo>
                <a:lnTo>
                  <a:pt x="22525" y="765187"/>
                </a:lnTo>
                <a:lnTo>
                  <a:pt x="6567" y="832407"/>
                </a:lnTo>
                <a:lnTo>
                  <a:pt x="0" y="899727"/>
                </a:lnTo>
                <a:lnTo>
                  <a:pt x="197" y="933338"/>
                </a:lnTo>
                <a:lnTo>
                  <a:pt x="7475" y="1000285"/>
                </a:lnTo>
                <a:lnTo>
                  <a:pt x="23824" y="1066635"/>
                </a:lnTo>
                <a:lnTo>
                  <a:pt x="49116" y="1132108"/>
                </a:lnTo>
                <a:lnTo>
                  <a:pt x="83223" y="1196425"/>
                </a:lnTo>
                <a:lnTo>
                  <a:pt x="126018" y="1259306"/>
                </a:lnTo>
                <a:lnTo>
                  <a:pt x="150633" y="1290122"/>
                </a:lnTo>
                <a:lnTo>
                  <a:pt x="177372" y="1320473"/>
                </a:lnTo>
                <a:lnTo>
                  <a:pt x="206218" y="1350327"/>
                </a:lnTo>
                <a:lnTo>
                  <a:pt x="237157" y="1379646"/>
                </a:lnTo>
                <a:lnTo>
                  <a:pt x="270172" y="1408398"/>
                </a:lnTo>
                <a:lnTo>
                  <a:pt x="305247" y="1436546"/>
                </a:lnTo>
                <a:lnTo>
                  <a:pt x="342366" y="1464056"/>
                </a:lnTo>
                <a:lnTo>
                  <a:pt x="381513" y="1490894"/>
                </a:lnTo>
                <a:lnTo>
                  <a:pt x="422672" y="1517023"/>
                </a:lnTo>
                <a:lnTo>
                  <a:pt x="465827" y="1542410"/>
                </a:lnTo>
                <a:lnTo>
                  <a:pt x="510962" y="1567019"/>
                </a:lnTo>
                <a:lnTo>
                  <a:pt x="558062" y="1590815"/>
                </a:lnTo>
                <a:lnTo>
                  <a:pt x="607109" y="1613763"/>
                </a:lnTo>
                <a:lnTo>
                  <a:pt x="658089" y="1635830"/>
                </a:lnTo>
                <a:lnTo>
                  <a:pt x="710985" y="1656979"/>
                </a:lnTo>
                <a:lnTo>
                  <a:pt x="765782" y="1677175"/>
                </a:lnTo>
                <a:lnTo>
                  <a:pt x="822463" y="1696385"/>
                </a:lnTo>
                <a:lnTo>
                  <a:pt x="825668" y="2196206"/>
                </a:lnTo>
                <a:lnTo>
                  <a:pt x="1434097" y="1817073"/>
                </a:lnTo>
                <a:lnTo>
                  <a:pt x="1982601" y="1817073"/>
                </a:lnTo>
                <a:lnTo>
                  <a:pt x="1984742" y="1816904"/>
                </a:lnTo>
                <a:lnTo>
                  <a:pt x="2038304" y="1811724"/>
                </a:lnTo>
                <a:lnTo>
                  <a:pt x="2091440" y="1805644"/>
                </a:lnTo>
                <a:lnTo>
                  <a:pt x="2144110" y="1798673"/>
                </a:lnTo>
                <a:lnTo>
                  <a:pt x="2196277" y="1790820"/>
                </a:lnTo>
                <a:lnTo>
                  <a:pt x="2247902" y="1782095"/>
                </a:lnTo>
                <a:lnTo>
                  <a:pt x="2298946" y="1772508"/>
                </a:lnTo>
                <a:lnTo>
                  <a:pt x="2349371" y="1762067"/>
                </a:lnTo>
                <a:lnTo>
                  <a:pt x="2399140" y="1750782"/>
                </a:lnTo>
                <a:lnTo>
                  <a:pt x="2448212" y="1738663"/>
                </a:lnTo>
                <a:lnTo>
                  <a:pt x="2496551" y="1725719"/>
                </a:lnTo>
                <a:lnTo>
                  <a:pt x="2544116" y="1711960"/>
                </a:lnTo>
                <a:lnTo>
                  <a:pt x="2590871" y="1697395"/>
                </a:lnTo>
                <a:lnTo>
                  <a:pt x="2636777" y="1682034"/>
                </a:lnTo>
                <a:lnTo>
                  <a:pt x="2681795" y="1665886"/>
                </a:lnTo>
                <a:lnTo>
                  <a:pt x="2725887" y="1648961"/>
                </a:lnTo>
                <a:lnTo>
                  <a:pt x="2769014" y="1631267"/>
                </a:lnTo>
                <a:lnTo>
                  <a:pt x="2811138" y="1612816"/>
                </a:lnTo>
                <a:lnTo>
                  <a:pt x="2852221" y="1593615"/>
                </a:lnTo>
                <a:lnTo>
                  <a:pt x="2892224" y="1573675"/>
                </a:lnTo>
                <a:lnTo>
                  <a:pt x="2931109" y="1553006"/>
                </a:lnTo>
                <a:lnTo>
                  <a:pt x="2968837" y="1531616"/>
                </a:lnTo>
                <a:lnTo>
                  <a:pt x="3005370" y="1509514"/>
                </a:lnTo>
                <a:lnTo>
                  <a:pt x="3040669" y="1486712"/>
                </a:lnTo>
                <a:lnTo>
                  <a:pt x="3074697" y="1463217"/>
                </a:lnTo>
                <a:lnTo>
                  <a:pt x="3107414" y="1439040"/>
                </a:lnTo>
                <a:lnTo>
                  <a:pt x="3138783" y="1414190"/>
                </a:lnTo>
                <a:lnTo>
                  <a:pt x="3168765" y="1388677"/>
                </a:lnTo>
                <a:lnTo>
                  <a:pt x="3202439" y="1357617"/>
                </a:lnTo>
                <a:lnTo>
                  <a:pt x="3233590" y="1326148"/>
                </a:lnTo>
                <a:lnTo>
                  <a:pt x="3262234" y="1294305"/>
                </a:lnTo>
                <a:lnTo>
                  <a:pt x="3288387" y="1262122"/>
                </a:lnTo>
                <a:lnTo>
                  <a:pt x="3312064" y="1229635"/>
                </a:lnTo>
                <a:lnTo>
                  <a:pt x="3333282" y="1196879"/>
                </a:lnTo>
                <a:lnTo>
                  <a:pt x="3368403" y="1130698"/>
                </a:lnTo>
                <a:lnTo>
                  <a:pt x="3393879" y="1063858"/>
                </a:lnTo>
                <a:lnTo>
                  <a:pt x="3409837" y="996638"/>
                </a:lnTo>
                <a:lnTo>
                  <a:pt x="3416404" y="929317"/>
                </a:lnTo>
                <a:lnTo>
                  <a:pt x="3416207" y="895707"/>
                </a:lnTo>
                <a:lnTo>
                  <a:pt x="3408929" y="828759"/>
                </a:lnTo>
                <a:lnTo>
                  <a:pt x="3392580" y="762409"/>
                </a:lnTo>
                <a:lnTo>
                  <a:pt x="3367288" y="696936"/>
                </a:lnTo>
                <a:lnTo>
                  <a:pt x="3333181" y="632619"/>
                </a:lnTo>
                <a:lnTo>
                  <a:pt x="3290387" y="569738"/>
                </a:lnTo>
                <a:lnTo>
                  <a:pt x="3265771" y="538923"/>
                </a:lnTo>
                <a:lnTo>
                  <a:pt x="3239032" y="508571"/>
                </a:lnTo>
                <a:lnTo>
                  <a:pt x="3210186" y="478718"/>
                </a:lnTo>
                <a:lnTo>
                  <a:pt x="3179247" y="449398"/>
                </a:lnTo>
                <a:lnTo>
                  <a:pt x="3146232" y="420647"/>
                </a:lnTo>
                <a:lnTo>
                  <a:pt x="3111157" y="392498"/>
                </a:lnTo>
                <a:lnTo>
                  <a:pt x="3074038" y="364988"/>
                </a:lnTo>
                <a:lnTo>
                  <a:pt x="3034890" y="338151"/>
                </a:lnTo>
                <a:lnTo>
                  <a:pt x="2993731" y="312021"/>
                </a:lnTo>
                <a:lnTo>
                  <a:pt x="2950576" y="286635"/>
                </a:lnTo>
                <a:lnTo>
                  <a:pt x="2905440" y="262026"/>
                </a:lnTo>
                <a:lnTo>
                  <a:pt x="2858340" y="238230"/>
                </a:lnTo>
                <a:lnTo>
                  <a:pt x="2809292" y="215281"/>
                </a:lnTo>
                <a:lnTo>
                  <a:pt x="2758312" y="193215"/>
                </a:lnTo>
                <a:lnTo>
                  <a:pt x="2705415" y="172066"/>
                </a:lnTo>
                <a:lnTo>
                  <a:pt x="2650619" y="151869"/>
                </a:lnTo>
                <a:lnTo>
                  <a:pt x="2593937" y="132659"/>
                </a:lnTo>
                <a:lnTo>
                  <a:pt x="2545253" y="117426"/>
                </a:lnTo>
                <a:lnTo>
                  <a:pt x="2496022" y="103148"/>
                </a:lnTo>
                <a:lnTo>
                  <a:pt x="2446283" y="89817"/>
                </a:lnTo>
                <a:lnTo>
                  <a:pt x="2396074" y="77431"/>
                </a:lnTo>
                <a:lnTo>
                  <a:pt x="2345435" y="65984"/>
                </a:lnTo>
                <a:lnTo>
                  <a:pt x="2294404" y="55470"/>
                </a:lnTo>
                <a:lnTo>
                  <a:pt x="2243020" y="45886"/>
                </a:lnTo>
                <a:lnTo>
                  <a:pt x="2191321" y="37224"/>
                </a:lnTo>
                <a:lnTo>
                  <a:pt x="2139346" y="29482"/>
                </a:lnTo>
                <a:lnTo>
                  <a:pt x="2087134" y="22652"/>
                </a:lnTo>
                <a:lnTo>
                  <a:pt x="2034723" y="16732"/>
                </a:lnTo>
                <a:lnTo>
                  <a:pt x="1982151" y="11714"/>
                </a:lnTo>
                <a:lnTo>
                  <a:pt x="1929459" y="7595"/>
                </a:lnTo>
                <a:lnTo>
                  <a:pt x="1876683" y="4369"/>
                </a:lnTo>
                <a:lnTo>
                  <a:pt x="1823864" y="2031"/>
                </a:lnTo>
                <a:lnTo>
                  <a:pt x="1771039" y="576"/>
                </a:lnTo>
                <a:lnTo>
                  <a:pt x="1718247" y="0"/>
                </a:lnTo>
                <a:close/>
              </a:path>
              <a:path w="3416935" h="2196465">
                <a:moveTo>
                  <a:pt x="1982601" y="1817073"/>
                </a:moveTo>
                <a:lnTo>
                  <a:pt x="1434097" y="1817073"/>
                </a:lnTo>
                <a:lnTo>
                  <a:pt x="1489814" y="1821422"/>
                </a:lnTo>
                <a:lnTo>
                  <a:pt x="1545489" y="1824776"/>
                </a:lnTo>
                <a:lnTo>
                  <a:pt x="1601083" y="1827143"/>
                </a:lnTo>
                <a:lnTo>
                  <a:pt x="1656557" y="1828534"/>
                </a:lnTo>
                <a:lnTo>
                  <a:pt x="1711873" y="1828958"/>
                </a:lnTo>
                <a:lnTo>
                  <a:pt x="1766993" y="1828425"/>
                </a:lnTo>
                <a:lnTo>
                  <a:pt x="1821879" y="1826943"/>
                </a:lnTo>
                <a:lnTo>
                  <a:pt x="1876491" y="1824522"/>
                </a:lnTo>
                <a:lnTo>
                  <a:pt x="1930791" y="1821173"/>
                </a:lnTo>
                <a:lnTo>
                  <a:pt x="1982601" y="1817073"/>
                </a:lnTo>
                <a:close/>
              </a:path>
            </a:pathLst>
          </a:custGeom>
          <a:solidFill>
            <a:srgbClr val="FFFFFF"/>
          </a:solidFill>
        </p:spPr>
        <p:txBody>
          <a:bodyPr wrap="square" lIns="0" tIns="0" rIns="0" bIns="0" rtlCol="0"/>
          <a:lstStyle/>
          <a:p>
            <a:endParaRPr/>
          </a:p>
        </p:txBody>
      </p:sp>
      <p:sp>
        <p:nvSpPr>
          <p:cNvPr id="6" name="object 6"/>
          <p:cNvSpPr/>
          <p:nvPr/>
        </p:nvSpPr>
        <p:spPr>
          <a:xfrm>
            <a:off x="234898" y="1962025"/>
            <a:ext cx="3416935" cy="2196465"/>
          </a:xfrm>
          <a:custGeom>
            <a:avLst/>
            <a:gdLst/>
            <a:ahLst/>
            <a:cxnLst/>
            <a:rect l="l" t="t" r="r" b="b"/>
            <a:pathLst>
              <a:path w="3416935" h="2196465">
                <a:moveTo>
                  <a:pt x="825669" y="2196205"/>
                </a:moveTo>
                <a:lnTo>
                  <a:pt x="822463" y="1696385"/>
                </a:lnTo>
                <a:lnTo>
                  <a:pt x="765782" y="1677175"/>
                </a:lnTo>
                <a:lnTo>
                  <a:pt x="710986" y="1656979"/>
                </a:lnTo>
                <a:lnTo>
                  <a:pt x="658089" y="1635830"/>
                </a:lnTo>
                <a:lnTo>
                  <a:pt x="607109" y="1613764"/>
                </a:lnTo>
                <a:lnTo>
                  <a:pt x="558062" y="1590815"/>
                </a:lnTo>
                <a:lnTo>
                  <a:pt x="510962" y="1567019"/>
                </a:lnTo>
                <a:lnTo>
                  <a:pt x="465827" y="1542410"/>
                </a:lnTo>
                <a:lnTo>
                  <a:pt x="422672" y="1517024"/>
                </a:lnTo>
                <a:lnTo>
                  <a:pt x="381513" y="1490894"/>
                </a:lnTo>
                <a:lnTo>
                  <a:pt x="342366" y="1464057"/>
                </a:lnTo>
                <a:lnTo>
                  <a:pt x="305247" y="1436547"/>
                </a:lnTo>
                <a:lnTo>
                  <a:pt x="270172" y="1408399"/>
                </a:lnTo>
                <a:lnTo>
                  <a:pt x="237157" y="1379647"/>
                </a:lnTo>
                <a:lnTo>
                  <a:pt x="206218" y="1350328"/>
                </a:lnTo>
                <a:lnTo>
                  <a:pt x="177371" y="1320475"/>
                </a:lnTo>
                <a:lnTo>
                  <a:pt x="150632" y="1290123"/>
                </a:lnTo>
                <a:lnTo>
                  <a:pt x="126017" y="1259308"/>
                </a:lnTo>
                <a:lnTo>
                  <a:pt x="103542" y="1228064"/>
                </a:lnTo>
                <a:lnTo>
                  <a:pt x="65076" y="1164431"/>
                </a:lnTo>
                <a:lnTo>
                  <a:pt x="35360" y="1099501"/>
                </a:lnTo>
                <a:lnTo>
                  <a:pt x="14524" y="1033555"/>
                </a:lnTo>
                <a:lnTo>
                  <a:pt x="2694" y="966871"/>
                </a:lnTo>
                <a:lnTo>
                  <a:pt x="0" y="899730"/>
                </a:lnTo>
                <a:lnTo>
                  <a:pt x="2117" y="866075"/>
                </a:lnTo>
                <a:lnTo>
                  <a:pt x="13364" y="798770"/>
                </a:lnTo>
                <a:lnTo>
                  <a:pt x="34065" y="731705"/>
                </a:lnTo>
                <a:lnTo>
                  <a:pt x="64348" y="665160"/>
                </a:lnTo>
                <a:lnTo>
                  <a:pt x="104340" y="599413"/>
                </a:lnTo>
                <a:lnTo>
                  <a:pt x="128017" y="566926"/>
                </a:lnTo>
                <a:lnTo>
                  <a:pt x="154170" y="534744"/>
                </a:lnTo>
                <a:lnTo>
                  <a:pt x="182814" y="502901"/>
                </a:lnTo>
                <a:lnTo>
                  <a:pt x="213965" y="471432"/>
                </a:lnTo>
                <a:lnTo>
                  <a:pt x="247639" y="440372"/>
                </a:lnTo>
                <a:lnTo>
                  <a:pt x="277657" y="414817"/>
                </a:lnTo>
                <a:lnTo>
                  <a:pt x="308984" y="389973"/>
                </a:lnTo>
                <a:lnTo>
                  <a:pt x="341580" y="365845"/>
                </a:lnTo>
                <a:lnTo>
                  <a:pt x="375407" y="342437"/>
                </a:lnTo>
                <a:lnTo>
                  <a:pt x="410427" y="319756"/>
                </a:lnTo>
                <a:lnTo>
                  <a:pt x="446601" y="297806"/>
                </a:lnTo>
                <a:lnTo>
                  <a:pt x="483890" y="276591"/>
                </a:lnTo>
                <a:lnTo>
                  <a:pt x="522255" y="256118"/>
                </a:lnTo>
                <a:lnTo>
                  <a:pt x="561659" y="236391"/>
                </a:lnTo>
                <a:lnTo>
                  <a:pt x="602062" y="217416"/>
                </a:lnTo>
                <a:lnTo>
                  <a:pt x="643425" y="199197"/>
                </a:lnTo>
                <a:lnTo>
                  <a:pt x="685711" y="181739"/>
                </a:lnTo>
                <a:lnTo>
                  <a:pt x="728879" y="165048"/>
                </a:lnTo>
                <a:lnTo>
                  <a:pt x="772893" y="149128"/>
                </a:lnTo>
                <a:lnTo>
                  <a:pt x="817713" y="133985"/>
                </a:lnTo>
                <a:lnTo>
                  <a:pt x="863300" y="119624"/>
                </a:lnTo>
                <a:lnTo>
                  <a:pt x="909615" y="106050"/>
                </a:lnTo>
                <a:lnTo>
                  <a:pt x="956621" y="93267"/>
                </a:lnTo>
                <a:lnTo>
                  <a:pt x="1004279" y="81282"/>
                </a:lnTo>
                <a:lnTo>
                  <a:pt x="1052549" y="70098"/>
                </a:lnTo>
                <a:lnTo>
                  <a:pt x="1101393" y="59721"/>
                </a:lnTo>
                <a:lnTo>
                  <a:pt x="1150773" y="50157"/>
                </a:lnTo>
                <a:lnTo>
                  <a:pt x="1200650" y="41410"/>
                </a:lnTo>
                <a:lnTo>
                  <a:pt x="1250985" y="33485"/>
                </a:lnTo>
                <a:lnTo>
                  <a:pt x="1301740" y="26387"/>
                </a:lnTo>
                <a:lnTo>
                  <a:pt x="1352875" y="20122"/>
                </a:lnTo>
                <a:lnTo>
                  <a:pt x="1404353" y="14695"/>
                </a:lnTo>
                <a:lnTo>
                  <a:pt x="1456135" y="10109"/>
                </a:lnTo>
                <a:lnTo>
                  <a:pt x="1508182" y="6372"/>
                </a:lnTo>
                <a:lnTo>
                  <a:pt x="1560455" y="3487"/>
                </a:lnTo>
                <a:lnTo>
                  <a:pt x="1612916" y="1460"/>
                </a:lnTo>
                <a:lnTo>
                  <a:pt x="1665526" y="296"/>
                </a:lnTo>
                <a:lnTo>
                  <a:pt x="1718246" y="0"/>
                </a:lnTo>
                <a:lnTo>
                  <a:pt x="1771038" y="576"/>
                </a:lnTo>
                <a:lnTo>
                  <a:pt x="1823863" y="2031"/>
                </a:lnTo>
                <a:lnTo>
                  <a:pt x="1876683" y="4368"/>
                </a:lnTo>
                <a:lnTo>
                  <a:pt x="1929459" y="7594"/>
                </a:lnTo>
                <a:lnTo>
                  <a:pt x="1982152" y="11713"/>
                </a:lnTo>
                <a:lnTo>
                  <a:pt x="2034723" y="16731"/>
                </a:lnTo>
                <a:lnTo>
                  <a:pt x="2087135" y="22652"/>
                </a:lnTo>
                <a:lnTo>
                  <a:pt x="2139347" y="29481"/>
                </a:lnTo>
                <a:lnTo>
                  <a:pt x="2191323" y="37224"/>
                </a:lnTo>
                <a:lnTo>
                  <a:pt x="2243022" y="45885"/>
                </a:lnTo>
                <a:lnTo>
                  <a:pt x="2294407" y="55470"/>
                </a:lnTo>
                <a:lnTo>
                  <a:pt x="2345438" y="65984"/>
                </a:lnTo>
                <a:lnTo>
                  <a:pt x="2396077" y="77431"/>
                </a:lnTo>
                <a:lnTo>
                  <a:pt x="2446286" y="89817"/>
                </a:lnTo>
                <a:lnTo>
                  <a:pt x="2496026" y="103148"/>
                </a:lnTo>
                <a:lnTo>
                  <a:pt x="2545258" y="117427"/>
                </a:lnTo>
                <a:lnTo>
                  <a:pt x="2593943" y="132660"/>
                </a:lnTo>
                <a:lnTo>
                  <a:pt x="2650624" y="151870"/>
                </a:lnTo>
                <a:lnTo>
                  <a:pt x="2705421" y="172067"/>
                </a:lnTo>
                <a:lnTo>
                  <a:pt x="2758317" y="193216"/>
                </a:lnTo>
                <a:lnTo>
                  <a:pt x="2809297" y="215283"/>
                </a:lnTo>
                <a:lnTo>
                  <a:pt x="2858345" y="238232"/>
                </a:lnTo>
                <a:lnTo>
                  <a:pt x="2905444" y="262028"/>
                </a:lnTo>
                <a:lnTo>
                  <a:pt x="2950580" y="286637"/>
                </a:lnTo>
                <a:lnTo>
                  <a:pt x="2993735" y="312024"/>
                </a:lnTo>
                <a:lnTo>
                  <a:pt x="3034894" y="338153"/>
                </a:lnTo>
                <a:lnTo>
                  <a:pt x="3074041" y="364990"/>
                </a:lnTo>
                <a:lnTo>
                  <a:pt x="3111160" y="392501"/>
                </a:lnTo>
                <a:lnTo>
                  <a:pt x="3146235" y="420649"/>
                </a:lnTo>
                <a:lnTo>
                  <a:pt x="3179250" y="449400"/>
                </a:lnTo>
                <a:lnTo>
                  <a:pt x="3210188" y="478720"/>
                </a:lnTo>
                <a:lnTo>
                  <a:pt x="3239035" y="508573"/>
                </a:lnTo>
                <a:lnTo>
                  <a:pt x="3265774" y="538925"/>
                </a:lnTo>
                <a:lnTo>
                  <a:pt x="3290389" y="569740"/>
                </a:lnTo>
                <a:lnTo>
                  <a:pt x="3312864" y="600984"/>
                </a:lnTo>
                <a:lnTo>
                  <a:pt x="3351330" y="664617"/>
                </a:lnTo>
                <a:lnTo>
                  <a:pt x="3381045" y="729547"/>
                </a:lnTo>
                <a:lnTo>
                  <a:pt x="3401881" y="795493"/>
                </a:lnTo>
                <a:lnTo>
                  <a:pt x="3413710" y="862176"/>
                </a:lnTo>
                <a:lnTo>
                  <a:pt x="3416405" y="929317"/>
                </a:lnTo>
                <a:lnTo>
                  <a:pt x="3414287" y="962972"/>
                </a:lnTo>
                <a:lnTo>
                  <a:pt x="3403040" y="1030277"/>
                </a:lnTo>
                <a:lnTo>
                  <a:pt x="3382338" y="1097342"/>
                </a:lnTo>
                <a:lnTo>
                  <a:pt x="3352055" y="1163887"/>
                </a:lnTo>
                <a:lnTo>
                  <a:pt x="3312063" y="1229634"/>
                </a:lnTo>
                <a:lnTo>
                  <a:pt x="3288386" y="1262120"/>
                </a:lnTo>
                <a:lnTo>
                  <a:pt x="3262233" y="1294303"/>
                </a:lnTo>
                <a:lnTo>
                  <a:pt x="3233589" y="1326146"/>
                </a:lnTo>
                <a:lnTo>
                  <a:pt x="3202438" y="1357615"/>
                </a:lnTo>
                <a:lnTo>
                  <a:pt x="3168763" y="1388675"/>
                </a:lnTo>
                <a:lnTo>
                  <a:pt x="3138782" y="1414188"/>
                </a:lnTo>
                <a:lnTo>
                  <a:pt x="3107413" y="1439038"/>
                </a:lnTo>
                <a:lnTo>
                  <a:pt x="3074696" y="1463215"/>
                </a:lnTo>
                <a:lnTo>
                  <a:pt x="3040668" y="1486710"/>
                </a:lnTo>
                <a:lnTo>
                  <a:pt x="3005368" y="1509513"/>
                </a:lnTo>
                <a:lnTo>
                  <a:pt x="2968835" y="1531614"/>
                </a:lnTo>
                <a:lnTo>
                  <a:pt x="2931107" y="1553004"/>
                </a:lnTo>
                <a:lnTo>
                  <a:pt x="2892223" y="1573674"/>
                </a:lnTo>
                <a:lnTo>
                  <a:pt x="2852220" y="1593613"/>
                </a:lnTo>
                <a:lnTo>
                  <a:pt x="2811137" y="1612814"/>
                </a:lnTo>
                <a:lnTo>
                  <a:pt x="2769013" y="1631265"/>
                </a:lnTo>
                <a:lnTo>
                  <a:pt x="2725886" y="1648958"/>
                </a:lnTo>
                <a:lnTo>
                  <a:pt x="2681794" y="1665884"/>
                </a:lnTo>
                <a:lnTo>
                  <a:pt x="2636776" y="1682032"/>
                </a:lnTo>
                <a:lnTo>
                  <a:pt x="2590870" y="1697393"/>
                </a:lnTo>
                <a:lnTo>
                  <a:pt x="2544115" y="1711958"/>
                </a:lnTo>
                <a:lnTo>
                  <a:pt x="2496549" y="1725717"/>
                </a:lnTo>
                <a:lnTo>
                  <a:pt x="2448211" y="1738661"/>
                </a:lnTo>
                <a:lnTo>
                  <a:pt x="2399138" y="1750780"/>
                </a:lnTo>
                <a:lnTo>
                  <a:pt x="2349370" y="1762064"/>
                </a:lnTo>
                <a:lnTo>
                  <a:pt x="2298945" y="1772505"/>
                </a:lnTo>
                <a:lnTo>
                  <a:pt x="2247900" y="1782093"/>
                </a:lnTo>
                <a:lnTo>
                  <a:pt x="2196275" y="1790818"/>
                </a:lnTo>
                <a:lnTo>
                  <a:pt x="2144108" y="1798671"/>
                </a:lnTo>
                <a:lnTo>
                  <a:pt x="2091438" y="1805642"/>
                </a:lnTo>
                <a:lnTo>
                  <a:pt x="2038302" y="1811723"/>
                </a:lnTo>
                <a:lnTo>
                  <a:pt x="1984740" y="1816902"/>
                </a:lnTo>
                <a:lnTo>
                  <a:pt x="1930789" y="1821171"/>
                </a:lnTo>
                <a:lnTo>
                  <a:pt x="1876488" y="1824521"/>
                </a:lnTo>
                <a:lnTo>
                  <a:pt x="1821876" y="1826942"/>
                </a:lnTo>
                <a:lnTo>
                  <a:pt x="1766990" y="1828424"/>
                </a:lnTo>
                <a:lnTo>
                  <a:pt x="1711870" y="1828958"/>
                </a:lnTo>
                <a:lnTo>
                  <a:pt x="1656553" y="1828534"/>
                </a:lnTo>
                <a:lnTo>
                  <a:pt x="1601079" y="1827144"/>
                </a:lnTo>
                <a:lnTo>
                  <a:pt x="1545485" y="1824777"/>
                </a:lnTo>
                <a:lnTo>
                  <a:pt x="1489810" y="1821424"/>
                </a:lnTo>
                <a:lnTo>
                  <a:pt x="1434092" y="1817075"/>
                </a:lnTo>
                <a:lnTo>
                  <a:pt x="825669" y="2196205"/>
                </a:lnTo>
                <a:close/>
              </a:path>
            </a:pathLst>
          </a:custGeom>
          <a:ln w="12700">
            <a:solidFill>
              <a:srgbClr val="000000"/>
            </a:solidFill>
          </a:ln>
        </p:spPr>
        <p:txBody>
          <a:bodyPr wrap="square" lIns="0" tIns="0" rIns="0" bIns="0" rtlCol="0"/>
          <a:lstStyle/>
          <a:p>
            <a:endParaRPr/>
          </a:p>
        </p:txBody>
      </p:sp>
      <p:sp>
        <p:nvSpPr>
          <p:cNvPr id="7" name="object 7"/>
          <p:cNvSpPr txBox="1"/>
          <p:nvPr/>
        </p:nvSpPr>
        <p:spPr>
          <a:xfrm>
            <a:off x="762962" y="2335949"/>
            <a:ext cx="2546350" cy="1046480"/>
          </a:xfrm>
          <a:prstGeom prst="rect">
            <a:avLst/>
          </a:prstGeom>
        </p:spPr>
        <p:txBody>
          <a:bodyPr vert="horz" wrap="square" lIns="0" tIns="25400" rIns="0" bIns="0" rtlCol="0">
            <a:spAutoFit/>
          </a:bodyPr>
          <a:lstStyle/>
          <a:p>
            <a:pPr marL="12700" marR="5080">
              <a:lnSpc>
                <a:spcPts val="2000"/>
              </a:lnSpc>
              <a:spcBef>
                <a:spcPts val="200"/>
              </a:spcBef>
            </a:pPr>
            <a:r>
              <a:rPr sz="1700" spc="-20" dirty="0">
                <a:latin typeface="Arial"/>
                <a:cs typeface="Arial"/>
              </a:rPr>
              <a:t>“Connect </a:t>
            </a:r>
            <a:r>
              <a:rPr sz="1700" dirty="0">
                <a:latin typeface="Arial"/>
                <a:cs typeface="Arial"/>
              </a:rPr>
              <a:t>a television  </a:t>
            </a:r>
            <a:r>
              <a:rPr sz="1700" spc="-10" dirty="0">
                <a:latin typeface="Arial"/>
                <a:cs typeface="Arial"/>
              </a:rPr>
              <a:t>camera </a:t>
            </a:r>
            <a:r>
              <a:rPr sz="1700" spc="10" dirty="0">
                <a:latin typeface="Arial"/>
                <a:cs typeface="Arial"/>
              </a:rPr>
              <a:t>to </a:t>
            </a:r>
            <a:r>
              <a:rPr sz="1700" dirty="0">
                <a:latin typeface="Arial"/>
                <a:cs typeface="Arial"/>
              </a:rPr>
              <a:t>a </a:t>
            </a:r>
            <a:r>
              <a:rPr sz="1700" spc="-20" dirty="0">
                <a:latin typeface="Arial"/>
                <a:cs typeface="Arial"/>
              </a:rPr>
              <a:t>computer </a:t>
            </a:r>
            <a:r>
              <a:rPr sz="1700" spc="-35" dirty="0">
                <a:latin typeface="Arial"/>
                <a:cs typeface="Arial"/>
              </a:rPr>
              <a:t>and  </a:t>
            </a:r>
            <a:r>
              <a:rPr sz="1700" b="1" spc="-30" dirty="0">
                <a:latin typeface="Arial"/>
                <a:cs typeface="Arial"/>
              </a:rPr>
              <a:t>get </a:t>
            </a:r>
            <a:r>
              <a:rPr sz="1700" b="1" spc="-5" dirty="0">
                <a:latin typeface="Arial"/>
                <a:cs typeface="Arial"/>
              </a:rPr>
              <a:t>the </a:t>
            </a:r>
            <a:r>
              <a:rPr sz="1700" b="1" spc="-25" dirty="0">
                <a:latin typeface="Arial"/>
                <a:cs typeface="Arial"/>
              </a:rPr>
              <a:t>machine </a:t>
            </a:r>
            <a:r>
              <a:rPr sz="1700" b="1" spc="15" dirty="0">
                <a:latin typeface="Arial"/>
                <a:cs typeface="Arial"/>
              </a:rPr>
              <a:t>to  </a:t>
            </a:r>
            <a:r>
              <a:rPr sz="1700" b="1" spc="-25" dirty="0">
                <a:latin typeface="Arial"/>
                <a:cs typeface="Arial"/>
              </a:rPr>
              <a:t>describe </a:t>
            </a:r>
            <a:r>
              <a:rPr sz="1700" b="1" spc="-30" dirty="0">
                <a:latin typeface="Arial"/>
                <a:cs typeface="Arial"/>
              </a:rPr>
              <a:t>what </a:t>
            </a:r>
            <a:r>
              <a:rPr sz="1700" b="1" spc="10" dirty="0">
                <a:latin typeface="Arial"/>
                <a:cs typeface="Arial"/>
              </a:rPr>
              <a:t>it</a:t>
            </a:r>
            <a:r>
              <a:rPr sz="1700" b="1" spc="-125" dirty="0">
                <a:latin typeface="Arial"/>
                <a:cs typeface="Arial"/>
              </a:rPr>
              <a:t> </a:t>
            </a:r>
            <a:r>
              <a:rPr sz="1700" b="1" spc="-30" dirty="0">
                <a:latin typeface="Arial"/>
                <a:cs typeface="Arial"/>
              </a:rPr>
              <a:t>sees.”</a:t>
            </a:r>
            <a:endParaRPr sz="1700">
              <a:latin typeface="Arial"/>
              <a:cs typeface="Arial"/>
            </a:endParaRPr>
          </a:p>
        </p:txBody>
      </p:sp>
      <p:sp>
        <p:nvSpPr>
          <p:cNvPr id="8" name="object 8"/>
          <p:cNvSpPr/>
          <p:nvPr/>
        </p:nvSpPr>
        <p:spPr>
          <a:xfrm>
            <a:off x="342900" y="4254500"/>
            <a:ext cx="1854200" cy="19177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42596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4" name="Content Placeholder 3"/>
          <p:cNvPicPr>
            <a:picLocks noGrp="1" noChangeAspect="1"/>
          </p:cNvPicPr>
          <p:nvPr>
            <p:ph idx="1"/>
          </p:nvPr>
        </p:nvPicPr>
        <p:blipFill>
          <a:blip r:embed="rId3"/>
          <a:stretch>
            <a:fillRect/>
          </a:stretch>
        </p:blipFill>
        <p:spPr>
          <a:xfrm>
            <a:off x="1447800" y="1704180"/>
            <a:ext cx="8439150" cy="4580041"/>
          </a:xfrm>
        </p:spPr>
      </p:pic>
    </p:spTree>
    <p:extLst>
      <p:ext uri="{BB962C8B-B14F-4D97-AF65-F5344CB8AC3E}">
        <p14:creationId xmlns:p14="http://schemas.microsoft.com/office/powerpoint/2010/main" val="10708894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5065" y="246735"/>
            <a:ext cx="6856095" cy="695960"/>
          </a:xfrm>
          <a:prstGeom prst="rect">
            <a:avLst/>
          </a:prstGeom>
        </p:spPr>
        <p:txBody>
          <a:bodyPr vert="horz" wrap="square" lIns="0" tIns="12700" rIns="0" bIns="0" rtlCol="0">
            <a:spAutoFit/>
          </a:bodyPr>
          <a:lstStyle/>
          <a:p>
            <a:pPr marL="12700">
              <a:lnSpc>
                <a:spcPct val="100000"/>
              </a:lnSpc>
              <a:spcBef>
                <a:spcPts val="100"/>
              </a:spcBef>
            </a:pPr>
            <a:r>
              <a:rPr sz="4400" spc="-155" dirty="0"/>
              <a:t>Going </a:t>
            </a:r>
            <a:r>
              <a:rPr sz="4400" spc="-180" dirty="0"/>
              <a:t>beyond</a:t>
            </a:r>
            <a:r>
              <a:rPr sz="4400" spc="-590" dirty="0"/>
              <a:t> </a:t>
            </a:r>
            <a:r>
              <a:rPr sz="4400" spc="-229" dirty="0"/>
              <a:t>categorization…</a:t>
            </a:r>
            <a:endParaRPr sz="4400"/>
          </a:p>
        </p:txBody>
      </p:sp>
      <p:sp>
        <p:nvSpPr>
          <p:cNvPr id="3" name="object 3"/>
          <p:cNvSpPr/>
          <p:nvPr/>
        </p:nvSpPr>
        <p:spPr>
          <a:xfrm>
            <a:off x="4445000" y="1054100"/>
            <a:ext cx="7747000" cy="58039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0500" y="1917700"/>
            <a:ext cx="3556000" cy="2336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4898" y="1962027"/>
            <a:ext cx="3416935" cy="2196465"/>
          </a:xfrm>
          <a:custGeom>
            <a:avLst/>
            <a:gdLst/>
            <a:ahLst/>
            <a:cxnLst/>
            <a:rect l="l" t="t" r="r" b="b"/>
            <a:pathLst>
              <a:path w="3416935" h="2196465">
                <a:moveTo>
                  <a:pt x="1718247" y="0"/>
                </a:moveTo>
                <a:lnTo>
                  <a:pt x="1665526" y="296"/>
                </a:lnTo>
                <a:lnTo>
                  <a:pt x="1612916" y="1460"/>
                </a:lnTo>
                <a:lnTo>
                  <a:pt x="1560456" y="3487"/>
                </a:lnTo>
                <a:lnTo>
                  <a:pt x="1508183" y="6371"/>
                </a:lnTo>
                <a:lnTo>
                  <a:pt x="1456136" y="10109"/>
                </a:lnTo>
                <a:lnTo>
                  <a:pt x="1404355" y="14693"/>
                </a:lnTo>
                <a:lnTo>
                  <a:pt x="1352877" y="20121"/>
                </a:lnTo>
                <a:lnTo>
                  <a:pt x="1301741" y="26386"/>
                </a:lnTo>
                <a:lnTo>
                  <a:pt x="1250986" y="33483"/>
                </a:lnTo>
                <a:lnTo>
                  <a:pt x="1200651" y="41408"/>
                </a:lnTo>
                <a:lnTo>
                  <a:pt x="1150774" y="50155"/>
                </a:lnTo>
                <a:lnTo>
                  <a:pt x="1101394" y="59719"/>
                </a:lnTo>
                <a:lnTo>
                  <a:pt x="1052550" y="70095"/>
                </a:lnTo>
                <a:lnTo>
                  <a:pt x="1004280" y="81279"/>
                </a:lnTo>
                <a:lnTo>
                  <a:pt x="956622" y="93264"/>
                </a:lnTo>
                <a:lnTo>
                  <a:pt x="909616" y="106046"/>
                </a:lnTo>
                <a:lnTo>
                  <a:pt x="863300" y="119621"/>
                </a:lnTo>
                <a:lnTo>
                  <a:pt x="817713" y="133982"/>
                </a:lnTo>
                <a:lnTo>
                  <a:pt x="772894" y="149124"/>
                </a:lnTo>
                <a:lnTo>
                  <a:pt x="728880" y="165044"/>
                </a:lnTo>
                <a:lnTo>
                  <a:pt x="685711" y="181735"/>
                </a:lnTo>
                <a:lnTo>
                  <a:pt x="643426" y="199192"/>
                </a:lnTo>
                <a:lnTo>
                  <a:pt x="602062" y="217411"/>
                </a:lnTo>
                <a:lnTo>
                  <a:pt x="561659" y="236387"/>
                </a:lnTo>
                <a:lnTo>
                  <a:pt x="522256" y="256114"/>
                </a:lnTo>
                <a:lnTo>
                  <a:pt x="483890" y="276587"/>
                </a:lnTo>
                <a:lnTo>
                  <a:pt x="446601" y="297801"/>
                </a:lnTo>
                <a:lnTo>
                  <a:pt x="410427" y="319751"/>
                </a:lnTo>
                <a:lnTo>
                  <a:pt x="375407" y="342433"/>
                </a:lnTo>
                <a:lnTo>
                  <a:pt x="341580" y="365840"/>
                </a:lnTo>
                <a:lnTo>
                  <a:pt x="308983" y="389968"/>
                </a:lnTo>
                <a:lnTo>
                  <a:pt x="277657" y="414813"/>
                </a:lnTo>
                <a:lnTo>
                  <a:pt x="247639" y="440368"/>
                </a:lnTo>
                <a:lnTo>
                  <a:pt x="213965" y="471428"/>
                </a:lnTo>
                <a:lnTo>
                  <a:pt x="182813" y="502897"/>
                </a:lnTo>
                <a:lnTo>
                  <a:pt x="154169" y="534740"/>
                </a:lnTo>
                <a:lnTo>
                  <a:pt x="128017" y="566922"/>
                </a:lnTo>
                <a:lnTo>
                  <a:pt x="104340" y="599409"/>
                </a:lnTo>
                <a:lnTo>
                  <a:pt x="83122" y="632165"/>
                </a:lnTo>
                <a:lnTo>
                  <a:pt x="48000" y="698347"/>
                </a:lnTo>
                <a:lnTo>
                  <a:pt x="22525" y="765187"/>
                </a:lnTo>
                <a:lnTo>
                  <a:pt x="6567" y="832407"/>
                </a:lnTo>
                <a:lnTo>
                  <a:pt x="0" y="899727"/>
                </a:lnTo>
                <a:lnTo>
                  <a:pt x="197" y="933338"/>
                </a:lnTo>
                <a:lnTo>
                  <a:pt x="7475" y="1000285"/>
                </a:lnTo>
                <a:lnTo>
                  <a:pt x="23824" y="1066635"/>
                </a:lnTo>
                <a:lnTo>
                  <a:pt x="49116" y="1132108"/>
                </a:lnTo>
                <a:lnTo>
                  <a:pt x="83223" y="1196425"/>
                </a:lnTo>
                <a:lnTo>
                  <a:pt x="126018" y="1259306"/>
                </a:lnTo>
                <a:lnTo>
                  <a:pt x="150633" y="1290122"/>
                </a:lnTo>
                <a:lnTo>
                  <a:pt x="177372" y="1320473"/>
                </a:lnTo>
                <a:lnTo>
                  <a:pt x="206218" y="1350327"/>
                </a:lnTo>
                <a:lnTo>
                  <a:pt x="237157" y="1379646"/>
                </a:lnTo>
                <a:lnTo>
                  <a:pt x="270172" y="1408398"/>
                </a:lnTo>
                <a:lnTo>
                  <a:pt x="305247" y="1436546"/>
                </a:lnTo>
                <a:lnTo>
                  <a:pt x="342366" y="1464056"/>
                </a:lnTo>
                <a:lnTo>
                  <a:pt x="381513" y="1490894"/>
                </a:lnTo>
                <a:lnTo>
                  <a:pt x="422672" y="1517023"/>
                </a:lnTo>
                <a:lnTo>
                  <a:pt x="465827" y="1542410"/>
                </a:lnTo>
                <a:lnTo>
                  <a:pt x="510962" y="1567019"/>
                </a:lnTo>
                <a:lnTo>
                  <a:pt x="558062" y="1590815"/>
                </a:lnTo>
                <a:lnTo>
                  <a:pt x="607109" y="1613763"/>
                </a:lnTo>
                <a:lnTo>
                  <a:pt x="658089" y="1635830"/>
                </a:lnTo>
                <a:lnTo>
                  <a:pt x="710985" y="1656979"/>
                </a:lnTo>
                <a:lnTo>
                  <a:pt x="765782" y="1677175"/>
                </a:lnTo>
                <a:lnTo>
                  <a:pt x="822463" y="1696385"/>
                </a:lnTo>
                <a:lnTo>
                  <a:pt x="825668" y="2196206"/>
                </a:lnTo>
                <a:lnTo>
                  <a:pt x="1434097" y="1817073"/>
                </a:lnTo>
                <a:lnTo>
                  <a:pt x="1982601" y="1817073"/>
                </a:lnTo>
                <a:lnTo>
                  <a:pt x="1984742" y="1816904"/>
                </a:lnTo>
                <a:lnTo>
                  <a:pt x="2038304" y="1811724"/>
                </a:lnTo>
                <a:lnTo>
                  <a:pt x="2091440" y="1805644"/>
                </a:lnTo>
                <a:lnTo>
                  <a:pt x="2144110" y="1798673"/>
                </a:lnTo>
                <a:lnTo>
                  <a:pt x="2196277" y="1790820"/>
                </a:lnTo>
                <a:lnTo>
                  <a:pt x="2247902" y="1782095"/>
                </a:lnTo>
                <a:lnTo>
                  <a:pt x="2298946" y="1772508"/>
                </a:lnTo>
                <a:lnTo>
                  <a:pt x="2349371" y="1762067"/>
                </a:lnTo>
                <a:lnTo>
                  <a:pt x="2399140" y="1750782"/>
                </a:lnTo>
                <a:lnTo>
                  <a:pt x="2448212" y="1738663"/>
                </a:lnTo>
                <a:lnTo>
                  <a:pt x="2496551" y="1725719"/>
                </a:lnTo>
                <a:lnTo>
                  <a:pt x="2544116" y="1711960"/>
                </a:lnTo>
                <a:lnTo>
                  <a:pt x="2590871" y="1697395"/>
                </a:lnTo>
                <a:lnTo>
                  <a:pt x="2636777" y="1682034"/>
                </a:lnTo>
                <a:lnTo>
                  <a:pt x="2681795" y="1665886"/>
                </a:lnTo>
                <a:lnTo>
                  <a:pt x="2725887" y="1648961"/>
                </a:lnTo>
                <a:lnTo>
                  <a:pt x="2769014" y="1631267"/>
                </a:lnTo>
                <a:lnTo>
                  <a:pt x="2811138" y="1612816"/>
                </a:lnTo>
                <a:lnTo>
                  <a:pt x="2852221" y="1593615"/>
                </a:lnTo>
                <a:lnTo>
                  <a:pt x="2892224" y="1573675"/>
                </a:lnTo>
                <a:lnTo>
                  <a:pt x="2931109" y="1553006"/>
                </a:lnTo>
                <a:lnTo>
                  <a:pt x="2968837" y="1531616"/>
                </a:lnTo>
                <a:lnTo>
                  <a:pt x="3005370" y="1509514"/>
                </a:lnTo>
                <a:lnTo>
                  <a:pt x="3040669" y="1486712"/>
                </a:lnTo>
                <a:lnTo>
                  <a:pt x="3074697" y="1463217"/>
                </a:lnTo>
                <a:lnTo>
                  <a:pt x="3107414" y="1439040"/>
                </a:lnTo>
                <a:lnTo>
                  <a:pt x="3138783" y="1414190"/>
                </a:lnTo>
                <a:lnTo>
                  <a:pt x="3168765" y="1388677"/>
                </a:lnTo>
                <a:lnTo>
                  <a:pt x="3202439" y="1357617"/>
                </a:lnTo>
                <a:lnTo>
                  <a:pt x="3233590" y="1326148"/>
                </a:lnTo>
                <a:lnTo>
                  <a:pt x="3262234" y="1294305"/>
                </a:lnTo>
                <a:lnTo>
                  <a:pt x="3288387" y="1262122"/>
                </a:lnTo>
                <a:lnTo>
                  <a:pt x="3312064" y="1229635"/>
                </a:lnTo>
                <a:lnTo>
                  <a:pt x="3333282" y="1196879"/>
                </a:lnTo>
                <a:lnTo>
                  <a:pt x="3368403" y="1130698"/>
                </a:lnTo>
                <a:lnTo>
                  <a:pt x="3393879" y="1063858"/>
                </a:lnTo>
                <a:lnTo>
                  <a:pt x="3409837" y="996638"/>
                </a:lnTo>
                <a:lnTo>
                  <a:pt x="3416404" y="929317"/>
                </a:lnTo>
                <a:lnTo>
                  <a:pt x="3416207" y="895707"/>
                </a:lnTo>
                <a:lnTo>
                  <a:pt x="3408929" y="828759"/>
                </a:lnTo>
                <a:lnTo>
                  <a:pt x="3392580" y="762409"/>
                </a:lnTo>
                <a:lnTo>
                  <a:pt x="3367288" y="696936"/>
                </a:lnTo>
                <a:lnTo>
                  <a:pt x="3333181" y="632619"/>
                </a:lnTo>
                <a:lnTo>
                  <a:pt x="3290387" y="569738"/>
                </a:lnTo>
                <a:lnTo>
                  <a:pt x="3265771" y="538923"/>
                </a:lnTo>
                <a:lnTo>
                  <a:pt x="3239032" y="508571"/>
                </a:lnTo>
                <a:lnTo>
                  <a:pt x="3210186" y="478718"/>
                </a:lnTo>
                <a:lnTo>
                  <a:pt x="3179247" y="449398"/>
                </a:lnTo>
                <a:lnTo>
                  <a:pt x="3146232" y="420647"/>
                </a:lnTo>
                <a:lnTo>
                  <a:pt x="3111157" y="392498"/>
                </a:lnTo>
                <a:lnTo>
                  <a:pt x="3074038" y="364988"/>
                </a:lnTo>
                <a:lnTo>
                  <a:pt x="3034890" y="338151"/>
                </a:lnTo>
                <a:lnTo>
                  <a:pt x="2993731" y="312021"/>
                </a:lnTo>
                <a:lnTo>
                  <a:pt x="2950576" y="286635"/>
                </a:lnTo>
                <a:lnTo>
                  <a:pt x="2905440" y="262026"/>
                </a:lnTo>
                <a:lnTo>
                  <a:pt x="2858340" y="238230"/>
                </a:lnTo>
                <a:lnTo>
                  <a:pt x="2809292" y="215281"/>
                </a:lnTo>
                <a:lnTo>
                  <a:pt x="2758312" y="193215"/>
                </a:lnTo>
                <a:lnTo>
                  <a:pt x="2705415" y="172066"/>
                </a:lnTo>
                <a:lnTo>
                  <a:pt x="2650619" y="151869"/>
                </a:lnTo>
                <a:lnTo>
                  <a:pt x="2593937" y="132659"/>
                </a:lnTo>
                <a:lnTo>
                  <a:pt x="2545253" y="117426"/>
                </a:lnTo>
                <a:lnTo>
                  <a:pt x="2496022" y="103148"/>
                </a:lnTo>
                <a:lnTo>
                  <a:pt x="2446283" y="89817"/>
                </a:lnTo>
                <a:lnTo>
                  <a:pt x="2396074" y="77431"/>
                </a:lnTo>
                <a:lnTo>
                  <a:pt x="2345435" y="65984"/>
                </a:lnTo>
                <a:lnTo>
                  <a:pt x="2294404" y="55470"/>
                </a:lnTo>
                <a:lnTo>
                  <a:pt x="2243020" y="45886"/>
                </a:lnTo>
                <a:lnTo>
                  <a:pt x="2191321" y="37224"/>
                </a:lnTo>
                <a:lnTo>
                  <a:pt x="2139346" y="29482"/>
                </a:lnTo>
                <a:lnTo>
                  <a:pt x="2087134" y="22652"/>
                </a:lnTo>
                <a:lnTo>
                  <a:pt x="2034723" y="16732"/>
                </a:lnTo>
                <a:lnTo>
                  <a:pt x="1982151" y="11714"/>
                </a:lnTo>
                <a:lnTo>
                  <a:pt x="1929459" y="7595"/>
                </a:lnTo>
                <a:lnTo>
                  <a:pt x="1876683" y="4369"/>
                </a:lnTo>
                <a:lnTo>
                  <a:pt x="1823864" y="2031"/>
                </a:lnTo>
                <a:lnTo>
                  <a:pt x="1771039" y="576"/>
                </a:lnTo>
                <a:lnTo>
                  <a:pt x="1718247" y="0"/>
                </a:lnTo>
                <a:close/>
              </a:path>
              <a:path w="3416935" h="2196465">
                <a:moveTo>
                  <a:pt x="1982601" y="1817073"/>
                </a:moveTo>
                <a:lnTo>
                  <a:pt x="1434097" y="1817073"/>
                </a:lnTo>
                <a:lnTo>
                  <a:pt x="1489814" y="1821422"/>
                </a:lnTo>
                <a:lnTo>
                  <a:pt x="1545489" y="1824776"/>
                </a:lnTo>
                <a:lnTo>
                  <a:pt x="1601083" y="1827143"/>
                </a:lnTo>
                <a:lnTo>
                  <a:pt x="1656557" y="1828534"/>
                </a:lnTo>
                <a:lnTo>
                  <a:pt x="1711873" y="1828958"/>
                </a:lnTo>
                <a:lnTo>
                  <a:pt x="1766993" y="1828425"/>
                </a:lnTo>
                <a:lnTo>
                  <a:pt x="1821879" y="1826943"/>
                </a:lnTo>
                <a:lnTo>
                  <a:pt x="1876491" y="1824522"/>
                </a:lnTo>
                <a:lnTo>
                  <a:pt x="1930791" y="1821173"/>
                </a:lnTo>
                <a:lnTo>
                  <a:pt x="1982601" y="1817073"/>
                </a:lnTo>
                <a:close/>
              </a:path>
            </a:pathLst>
          </a:custGeom>
          <a:solidFill>
            <a:srgbClr val="FFFFFF"/>
          </a:solidFill>
        </p:spPr>
        <p:txBody>
          <a:bodyPr wrap="square" lIns="0" tIns="0" rIns="0" bIns="0" rtlCol="0"/>
          <a:lstStyle/>
          <a:p>
            <a:endParaRPr/>
          </a:p>
        </p:txBody>
      </p:sp>
      <p:sp>
        <p:nvSpPr>
          <p:cNvPr id="6" name="object 6"/>
          <p:cNvSpPr/>
          <p:nvPr/>
        </p:nvSpPr>
        <p:spPr>
          <a:xfrm>
            <a:off x="234898" y="1962025"/>
            <a:ext cx="3416935" cy="2196465"/>
          </a:xfrm>
          <a:custGeom>
            <a:avLst/>
            <a:gdLst/>
            <a:ahLst/>
            <a:cxnLst/>
            <a:rect l="l" t="t" r="r" b="b"/>
            <a:pathLst>
              <a:path w="3416935" h="2196465">
                <a:moveTo>
                  <a:pt x="825669" y="2196205"/>
                </a:moveTo>
                <a:lnTo>
                  <a:pt x="822463" y="1696385"/>
                </a:lnTo>
                <a:lnTo>
                  <a:pt x="765782" y="1677175"/>
                </a:lnTo>
                <a:lnTo>
                  <a:pt x="710986" y="1656979"/>
                </a:lnTo>
                <a:lnTo>
                  <a:pt x="658089" y="1635830"/>
                </a:lnTo>
                <a:lnTo>
                  <a:pt x="607109" y="1613764"/>
                </a:lnTo>
                <a:lnTo>
                  <a:pt x="558062" y="1590815"/>
                </a:lnTo>
                <a:lnTo>
                  <a:pt x="510962" y="1567019"/>
                </a:lnTo>
                <a:lnTo>
                  <a:pt x="465827" y="1542410"/>
                </a:lnTo>
                <a:lnTo>
                  <a:pt x="422672" y="1517024"/>
                </a:lnTo>
                <a:lnTo>
                  <a:pt x="381513" y="1490894"/>
                </a:lnTo>
                <a:lnTo>
                  <a:pt x="342366" y="1464057"/>
                </a:lnTo>
                <a:lnTo>
                  <a:pt x="305247" y="1436547"/>
                </a:lnTo>
                <a:lnTo>
                  <a:pt x="270172" y="1408399"/>
                </a:lnTo>
                <a:lnTo>
                  <a:pt x="237157" y="1379647"/>
                </a:lnTo>
                <a:lnTo>
                  <a:pt x="206218" y="1350328"/>
                </a:lnTo>
                <a:lnTo>
                  <a:pt x="177371" y="1320475"/>
                </a:lnTo>
                <a:lnTo>
                  <a:pt x="150632" y="1290123"/>
                </a:lnTo>
                <a:lnTo>
                  <a:pt x="126017" y="1259308"/>
                </a:lnTo>
                <a:lnTo>
                  <a:pt x="103542" y="1228064"/>
                </a:lnTo>
                <a:lnTo>
                  <a:pt x="65076" y="1164431"/>
                </a:lnTo>
                <a:lnTo>
                  <a:pt x="35360" y="1099501"/>
                </a:lnTo>
                <a:lnTo>
                  <a:pt x="14524" y="1033555"/>
                </a:lnTo>
                <a:lnTo>
                  <a:pt x="2694" y="966871"/>
                </a:lnTo>
                <a:lnTo>
                  <a:pt x="0" y="899730"/>
                </a:lnTo>
                <a:lnTo>
                  <a:pt x="2117" y="866075"/>
                </a:lnTo>
                <a:lnTo>
                  <a:pt x="13364" y="798770"/>
                </a:lnTo>
                <a:lnTo>
                  <a:pt x="34065" y="731705"/>
                </a:lnTo>
                <a:lnTo>
                  <a:pt x="64348" y="665160"/>
                </a:lnTo>
                <a:lnTo>
                  <a:pt x="104340" y="599413"/>
                </a:lnTo>
                <a:lnTo>
                  <a:pt x="128017" y="566926"/>
                </a:lnTo>
                <a:lnTo>
                  <a:pt x="154170" y="534744"/>
                </a:lnTo>
                <a:lnTo>
                  <a:pt x="182814" y="502901"/>
                </a:lnTo>
                <a:lnTo>
                  <a:pt x="213965" y="471432"/>
                </a:lnTo>
                <a:lnTo>
                  <a:pt x="247639" y="440372"/>
                </a:lnTo>
                <a:lnTo>
                  <a:pt x="277657" y="414817"/>
                </a:lnTo>
                <a:lnTo>
                  <a:pt x="308984" y="389973"/>
                </a:lnTo>
                <a:lnTo>
                  <a:pt x="341580" y="365845"/>
                </a:lnTo>
                <a:lnTo>
                  <a:pt x="375407" y="342437"/>
                </a:lnTo>
                <a:lnTo>
                  <a:pt x="410427" y="319756"/>
                </a:lnTo>
                <a:lnTo>
                  <a:pt x="446601" y="297806"/>
                </a:lnTo>
                <a:lnTo>
                  <a:pt x="483890" y="276591"/>
                </a:lnTo>
                <a:lnTo>
                  <a:pt x="522255" y="256118"/>
                </a:lnTo>
                <a:lnTo>
                  <a:pt x="561659" y="236391"/>
                </a:lnTo>
                <a:lnTo>
                  <a:pt x="602062" y="217416"/>
                </a:lnTo>
                <a:lnTo>
                  <a:pt x="643425" y="199197"/>
                </a:lnTo>
                <a:lnTo>
                  <a:pt x="685711" y="181739"/>
                </a:lnTo>
                <a:lnTo>
                  <a:pt x="728879" y="165048"/>
                </a:lnTo>
                <a:lnTo>
                  <a:pt x="772893" y="149128"/>
                </a:lnTo>
                <a:lnTo>
                  <a:pt x="817713" y="133985"/>
                </a:lnTo>
                <a:lnTo>
                  <a:pt x="863300" y="119624"/>
                </a:lnTo>
                <a:lnTo>
                  <a:pt x="909615" y="106050"/>
                </a:lnTo>
                <a:lnTo>
                  <a:pt x="956621" y="93267"/>
                </a:lnTo>
                <a:lnTo>
                  <a:pt x="1004279" y="81282"/>
                </a:lnTo>
                <a:lnTo>
                  <a:pt x="1052549" y="70098"/>
                </a:lnTo>
                <a:lnTo>
                  <a:pt x="1101393" y="59721"/>
                </a:lnTo>
                <a:lnTo>
                  <a:pt x="1150773" y="50157"/>
                </a:lnTo>
                <a:lnTo>
                  <a:pt x="1200650" y="41410"/>
                </a:lnTo>
                <a:lnTo>
                  <a:pt x="1250985" y="33485"/>
                </a:lnTo>
                <a:lnTo>
                  <a:pt x="1301740" y="26387"/>
                </a:lnTo>
                <a:lnTo>
                  <a:pt x="1352875" y="20122"/>
                </a:lnTo>
                <a:lnTo>
                  <a:pt x="1404353" y="14695"/>
                </a:lnTo>
                <a:lnTo>
                  <a:pt x="1456135" y="10109"/>
                </a:lnTo>
                <a:lnTo>
                  <a:pt x="1508182" y="6372"/>
                </a:lnTo>
                <a:lnTo>
                  <a:pt x="1560455" y="3487"/>
                </a:lnTo>
                <a:lnTo>
                  <a:pt x="1612916" y="1460"/>
                </a:lnTo>
                <a:lnTo>
                  <a:pt x="1665526" y="296"/>
                </a:lnTo>
                <a:lnTo>
                  <a:pt x="1718246" y="0"/>
                </a:lnTo>
                <a:lnTo>
                  <a:pt x="1771038" y="576"/>
                </a:lnTo>
                <a:lnTo>
                  <a:pt x="1823863" y="2031"/>
                </a:lnTo>
                <a:lnTo>
                  <a:pt x="1876683" y="4368"/>
                </a:lnTo>
                <a:lnTo>
                  <a:pt x="1929459" y="7594"/>
                </a:lnTo>
                <a:lnTo>
                  <a:pt x="1982152" y="11713"/>
                </a:lnTo>
                <a:lnTo>
                  <a:pt x="2034723" y="16731"/>
                </a:lnTo>
                <a:lnTo>
                  <a:pt x="2087135" y="22652"/>
                </a:lnTo>
                <a:lnTo>
                  <a:pt x="2139347" y="29481"/>
                </a:lnTo>
                <a:lnTo>
                  <a:pt x="2191323" y="37224"/>
                </a:lnTo>
                <a:lnTo>
                  <a:pt x="2243022" y="45885"/>
                </a:lnTo>
                <a:lnTo>
                  <a:pt x="2294407" y="55470"/>
                </a:lnTo>
                <a:lnTo>
                  <a:pt x="2345438" y="65984"/>
                </a:lnTo>
                <a:lnTo>
                  <a:pt x="2396077" y="77431"/>
                </a:lnTo>
                <a:lnTo>
                  <a:pt x="2446286" y="89817"/>
                </a:lnTo>
                <a:lnTo>
                  <a:pt x="2496026" y="103148"/>
                </a:lnTo>
                <a:lnTo>
                  <a:pt x="2545258" y="117427"/>
                </a:lnTo>
                <a:lnTo>
                  <a:pt x="2593943" y="132660"/>
                </a:lnTo>
                <a:lnTo>
                  <a:pt x="2650624" y="151870"/>
                </a:lnTo>
                <a:lnTo>
                  <a:pt x="2705421" y="172067"/>
                </a:lnTo>
                <a:lnTo>
                  <a:pt x="2758317" y="193216"/>
                </a:lnTo>
                <a:lnTo>
                  <a:pt x="2809297" y="215283"/>
                </a:lnTo>
                <a:lnTo>
                  <a:pt x="2858345" y="238232"/>
                </a:lnTo>
                <a:lnTo>
                  <a:pt x="2905444" y="262028"/>
                </a:lnTo>
                <a:lnTo>
                  <a:pt x="2950580" y="286637"/>
                </a:lnTo>
                <a:lnTo>
                  <a:pt x="2993735" y="312024"/>
                </a:lnTo>
                <a:lnTo>
                  <a:pt x="3034894" y="338153"/>
                </a:lnTo>
                <a:lnTo>
                  <a:pt x="3074041" y="364990"/>
                </a:lnTo>
                <a:lnTo>
                  <a:pt x="3111160" y="392501"/>
                </a:lnTo>
                <a:lnTo>
                  <a:pt x="3146235" y="420649"/>
                </a:lnTo>
                <a:lnTo>
                  <a:pt x="3179250" y="449400"/>
                </a:lnTo>
                <a:lnTo>
                  <a:pt x="3210188" y="478720"/>
                </a:lnTo>
                <a:lnTo>
                  <a:pt x="3239035" y="508573"/>
                </a:lnTo>
                <a:lnTo>
                  <a:pt x="3265774" y="538925"/>
                </a:lnTo>
                <a:lnTo>
                  <a:pt x="3290389" y="569740"/>
                </a:lnTo>
                <a:lnTo>
                  <a:pt x="3312864" y="600984"/>
                </a:lnTo>
                <a:lnTo>
                  <a:pt x="3351330" y="664617"/>
                </a:lnTo>
                <a:lnTo>
                  <a:pt x="3381045" y="729547"/>
                </a:lnTo>
                <a:lnTo>
                  <a:pt x="3401881" y="795493"/>
                </a:lnTo>
                <a:lnTo>
                  <a:pt x="3413710" y="862176"/>
                </a:lnTo>
                <a:lnTo>
                  <a:pt x="3416405" y="929317"/>
                </a:lnTo>
                <a:lnTo>
                  <a:pt x="3414287" y="962972"/>
                </a:lnTo>
                <a:lnTo>
                  <a:pt x="3403040" y="1030277"/>
                </a:lnTo>
                <a:lnTo>
                  <a:pt x="3382338" y="1097342"/>
                </a:lnTo>
                <a:lnTo>
                  <a:pt x="3352055" y="1163887"/>
                </a:lnTo>
                <a:lnTo>
                  <a:pt x="3312063" y="1229634"/>
                </a:lnTo>
                <a:lnTo>
                  <a:pt x="3288386" y="1262120"/>
                </a:lnTo>
                <a:lnTo>
                  <a:pt x="3262233" y="1294303"/>
                </a:lnTo>
                <a:lnTo>
                  <a:pt x="3233589" y="1326146"/>
                </a:lnTo>
                <a:lnTo>
                  <a:pt x="3202438" y="1357615"/>
                </a:lnTo>
                <a:lnTo>
                  <a:pt x="3168763" y="1388675"/>
                </a:lnTo>
                <a:lnTo>
                  <a:pt x="3138782" y="1414188"/>
                </a:lnTo>
                <a:lnTo>
                  <a:pt x="3107413" y="1439038"/>
                </a:lnTo>
                <a:lnTo>
                  <a:pt x="3074696" y="1463215"/>
                </a:lnTo>
                <a:lnTo>
                  <a:pt x="3040668" y="1486710"/>
                </a:lnTo>
                <a:lnTo>
                  <a:pt x="3005368" y="1509513"/>
                </a:lnTo>
                <a:lnTo>
                  <a:pt x="2968835" y="1531614"/>
                </a:lnTo>
                <a:lnTo>
                  <a:pt x="2931107" y="1553004"/>
                </a:lnTo>
                <a:lnTo>
                  <a:pt x="2892223" y="1573674"/>
                </a:lnTo>
                <a:lnTo>
                  <a:pt x="2852220" y="1593613"/>
                </a:lnTo>
                <a:lnTo>
                  <a:pt x="2811137" y="1612814"/>
                </a:lnTo>
                <a:lnTo>
                  <a:pt x="2769013" y="1631265"/>
                </a:lnTo>
                <a:lnTo>
                  <a:pt x="2725886" y="1648958"/>
                </a:lnTo>
                <a:lnTo>
                  <a:pt x="2681794" y="1665884"/>
                </a:lnTo>
                <a:lnTo>
                  <a:pt x="2636776" y="1682032"/>
                </a:lnTo>
                <a:lnTo>
                  <a:pt x="2590870" y="1697393"/>
                </a:lnTo>
                <a:lnTo>
                  <a:pt x="2544115" y="1711958"/>
                </a:lnTo>
                <a:lnTo>
                  <a:pt x="2496549" y="1725717"/>
                </a:lnTo>
                <a:lnTo>
                  <a:pt x="2448211" y="1738661"/>
                </a:lnTo>
                <a:lnTo>
                  <a:pt x="2399138" y="1750780"/>
                </a:lnTo>
                <a:lnTo>
                  <a:pt x="2349370" y="1762064"/>
                </a:lnTo>
                <a:lnTo>
                  <a:pt x="2298945" y="1772505"/>
                </a:lnTo>
                <a:lnTo>
                  <a:pt x="2247900" y="1782093"/>
                </a:lnTo>
                <a:lnTo>
                  <a:pt x="2196275" y="1790818"/>
                </a:lnTo>
                <a:lnTo>
                  <a:pt x="2144108" y="1798671"/>
                </a:lnTo>
                <a:lnTo>
                  <a:pt x="2091438" y="1805642"/>
                </a:lnTo>
                <a:lnTo>
                  <a:pt x="2038302" y="1811723"/>
                </a:lnTo>
                <a:lnTo>
                  <a:pt x="1984740" y="1816902"/>
                </a:lnTo>
                <a:lnTo>
                  <a:pt x="1930789" y="1821171"/>
                </a:lnTo>
                <a:lnTo>
                  <a:pt x="1876488" y="1824521"/>
                </a:lnTo>
                <a:lnTo>
                  <a:pt x="1821876" y="1826942"/>
                </a:lnTo>
                <a:lnTo>
                  <a:pt x="1766990" y="1828424"/>
                </a:lnTo>
                <a:lnTo>
                  <a:pt x="1711870" y="1828958"/>
                </a:lnTo>
                <a:lnTo>
                  <a:pt x="1656553" y="1828534"/>
                </a:lnTo>
                <a:lnTo>
                  <a:pt x="1601079" y="1827144"/>
                </a:lnTo>
                <a:lnTo>
                  <a:pt x="1545485" y="1824777"/>
                </a:lnTo>
                <a:lnTo>
                  <a:pt x="1489810" y="1821424"/>
                </a:lnTo>
                <a:lnTo>
                  <a:pt x="1434092" y="1817075"/>
                </a:lnTo>
                <a:lnTo>
                  <a:pt x="825669" y="2196205"/>
                </a:lnTo>
                <a:close/>
              </a:path>
            </a:pathLst>
          </a:custGeom>
          <a:ln w="12700">
            <a:solidFill>
              <a:srgbClr val="000000"/>
            </a:solidFill>
          </a:ln>
        </p:spPr>
        <p:txBody>
          <a:bodyPr wrap="square" lIns="0" tIns="0" rIns="0" bIns="0" rtlCol="0"/>
          <a:lstStyle/>
          <a:p>
            <a:endParaRPr/>
          </a:p>
        </p:txBody>
      </p:sp>
      <p:sp>
        <p:nvSpPr>
          <p:cNvPr id="7" name="object 7"/>
          <p:cNvSpPr txBox="1"/>
          <p:nvPr/>
        </p:nvSpPr>
        <p:spPr>
          <a:xfrm>
            <a:off x="762962" y="2335949"/>
            <a:ext cx="2546350" cy="1046480"/>
          </a:xfrm>
          <a:prstGeom prst="rect">
            <a:avLst/>
          </a:prstGeom>
        </p:spPr>
        <p:txBody>
          <a:bodyPr vert="horz" wrap="square" lIns="0" tIns="25400" rIns="0" bIns="0" rtlCol="0">
            <a:spAutoFit/>
          </a:bodyPr>
          <a:lstStyle/>
          <a:p>
            <a:pPr marL="12700" marR="5080">
              <a:lnSpc>
                <a:spcPts val="2000"/>
              </a:lnSpc>
              <a:spcBef>
                <a:spcPts val="200"/>
              </a:spcBef>
            </a:pPr>
            <a:r>
              <a:rPr sz="1700" spc="-20" dirty="0">
                <a:latin typeface="Arial"/>
                <a:cs typeface="Arial"/>
              </a:rPr>
              <a:t>“Connect </a:t>
            </a:r>
            <a:r>
              <a:rPr sz="1700" dirty="0">
                <a:latin typeface="Arial"/>
                <a:cs typeface="Arial"/>
              </a:rPr>
              <a:t>a television  </a:t>
            </a:r>
            <a:r>
              <a:rPr sz="1700" spc="-10" dirty="0">
                <a:latin typeface="Arial"/>
                <a:cs typeface="Arial"/>
              </a:rPr>
              <a:t>camera </a:t>
            </a:r>
            <a:r>
              <a:rPr sz="1700" spc="10" dirty="0">
                <a:latin typeface="Arial"/>
                <a:cs typeface="Arial"/>
              </a:rPr>
              <a:t>to </a:t>
            </a:r>
            <a:r>
              <a:rPr sz="1700" dirty="0">
                <a:latin typeface="Arial"/>
                <a:cs typeface="Arial"/>
              </a:rPr>
              <a:t>a </a:t>
            </a:r>
            <a:r>
              <a:rPr sz="1700" spc="-20" dirty="0">
                <a:latin typeface="Arial"/>
                <a:cs typeface="Arial"/>
              </a:rPr>
              <a:t>computer </a:t>
            </a:r>
            <a:r>
              <a:rPr sz="1700" spc="-35" dirty="0">
                <a:latin typeface="Arial"/>
                <a:cs typeface="Arial"/>
              </a:rPr>
              <a:t>and  </a:t>
            </a:r>
            <a:r>
              <a:rPr sz="1700" b="1" spc="-30" dirty="0">
                <a:latin typeface="Arial"/>
                <a:cs typeface="Arial"/>
              </a:rPr>
              <a:t>get </a:t>
            </a:r>
            <a:r>
              <a:rPr sz="1700" b="1" spc="-5" dirty="0">
                <a:latin typeface="Arial"/>
                <a:cs typeface="Arial"/>
              </a:rPr>
              <a:t>the </a:t>
            </a:r>
            <a:r>
              <a:rPr sz="1700" b="1" spc="-25" dirty="0">
                <a:latin typeface="Arial"/>
                <a:cs typeface="Arial"/>
              </a:rPr>
              <a:t>machine </a:t>
            </a:r>
            <a:r>
              <a:rPr sz="1700" b="1" spc="15" dirty="0">
                <a:latin typeface="Arial"/>
                <a:cs typeface="Arial"/>
              </a:rPr>
              <a:t>to  </a:t>
            </a:r>
            <a:r>
              <a:rPr sz="1700" b="1" spc="-25" dirty="0">
                <a:latin typeface="Arial"/>
                <a:cs typeface="Arial"/>
              </a:rPr>
              <a:t>describe </a:t>
            </a:r>
            <a:r>
              <a:rPr sz="1700" b="1" spc="-30" dirty="0">
                <a:latin typeface="Arial"/>
                <a:cs typeface="Arial"/>
              </a:rPr>
              <a:t>what </a:t>
            </a:r>
            <a:r>
              <a:rPr sz="1700" b="1" spc="10" dirty="0">
                <a:latin typeface="Arial"/>
                <a:cs typeface="Arial"/>
              </a:rPr>
              <a:t>it</a:t>
            </a:r>
            <a:r>
              <a:rPr sz="1700" b="1" spc="-125" dirty="0">
                <a:latin typeface="Arial"/>
                <a:cs typeface="Arial"/>
              </a:rPr>
              <a:t> </a:t>
            </a:r>
            <a:r>
              <a:rPr sz="1700" b="1" spc="-30" dirty="0">
                <a:latin typeface="Arial"/>
                <a:cs typeface="Arial"/>
              </a:rPr>
              <a:t>sees.”</a:t>
            </a:r>
            <a:endParaRPr sz="1700">
              <a:latin typeface="Arial"/>
              <a:cs typeface="Arial"/>
            </a:endParaRPr>
          </a:p>
        </p:txBody>
      </p:sp>
      <p:sp>
        <p:nvSpPr>
          <p:cNvPr id="8" name="object 8"/>
          <p:cNvSpPr/>
          <p:nvPr/>
        </p:nvSpPr>
        <p:spPr>
          <a:xfrm>
            <a:off x="342900" y="4254500"/>
            <a:ext cx="1854200" cy="19177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9567770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5065" y="246735"/>
            <a:ext cx="6856095" cy="695960"/>
          </a:xfrm>
          <a:prstGeom prst="rect">
            <a:avLst/>
          </a:prstGeom>
        </p:spPr>
        <p:txBody>
          <a:bodyPr vert="horz" wrap="square" lIns="0" tIns="12700" rIns="0" bIns="0" rtlCol="0">
            <a:spAutoFit/>
          </a:bodyPr>
          <a:lstStyle/>
          <a:p>
            <a:pPr marL="12700">
              <a:lnSpc>
                <a:spcPct val="100000"/>
              </a:lnSpc>
              <a:spcBef>
                <a:spcPts val="100"/>
              </a:spcBef>
            </a:pPr>
            <a:r>
              <a:rPr sz="4400" spc="-155" dirty="0"/>
              <a:t>Going </a:t>
            </a:r>
            <a:r>
              <a:rPr sz="4400" spc="-180" dirty="0"/>
              <a:t>beyond</a:t>
            </a:r>
            <a:r>
              <a:rPr sz="4400" spc="-590" dirty="0"/>
              <a:t> </a:t>
            </a:r>
            <a:r>
              <a:rPr sz="4400" spc="-229" dirty="0"/>
              <a:t>categorization…</a:t>
            </a:r>
            <a:endParaRPr sz="4400"/>
          </a:p>
        </p:txBody>
      </p:sp>
      <p:sp>
        <p:nvSpPr>
          <p:cNvPr id="3" name="object 3"/>
          <p:cNvSpPr/>
          <p:nvPr/>
        </p:nvSpPr>
        <p:spPr>
          <a:xfrm>
            <a:off x="4445000" y="1054100"/>
            <a:ext cx="7747000" cy="58039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0500" y="1917700"/>
            <a:ext cx="3556000" cy="2336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4898" y="1962027"/>
            <a:ext cx="3416935" cy="2196465"/>
          </a:xfrm>
          <a:custGeom>
            <a:avLst/>
            <a:gdLst/>
            <a:ahLst/>
            <a:cxnLst/>
            <a:rect l="l" t="t" r="r" b="b"/>
            <a:pathLst>
              <a:path w="3416935" h="2196465">
                <a:moveTo>
                  <a:pt x="1718247" y="0"/>
                </a:moveTo>
                <a:lnTo>
                  <a:pt x="1665526" y="296"/>
                </a:lnTo>
                <a:lnTo>
                  <a:pt x="1612916" y="1460"/>
                </a:lnTo>
                <a:lnTo>
                  <a:pt x="1560456" y="3487"/>
                </a:lnTo>
                <a:lnTo>
                  <a:pt x="1508183" y="6371"/>
                </a:lnTo>
                <a:lnTo>
                  <a:pt x="1456136" y="10109"/>
                </a:lnTo>
                <a:lnTo>
                  <a:pt x="1404355" y="14693"/>
                </a:lnTo>
                <a:lnTo>
                  <a:pt x="1352877" y="20121"/>
                </a:lnTo>
                <a:lnTo>
                  <a:pt x="1301741" y="26386"/>
                </a:lnTo>
                <a:lnTo>
                  <a:pt x="1250986" y="33483"/>
                </a:lnTo>
                <a:lnTo>
                  <a:pt x="1200651" y="41408"/>
                </a:lnTo>
                <a:lnTo>
                  <a:pt x="1150774" y="50155"/>
                </a:lnTo>
                <a:lnTo>
                  <a:pt x="1101394" y="59719"/>
                </a:lnTo>
                <a:lnTo>
                  <a:pt x="1052550" y="70095"/>
                </a:lnTo>
                <a:lnTo>
                  <a:pt x="1004280" y="81279"/>
                </a:lnTo>
                <a:lnTo>
                  <a:pt x="956622" y="93264"/>
                </a:lnTo>
                <a:lnTo>
                  <a:pt x="909616" y="106046"/>
                </a:lnTo>
                <a:lnTo>
                  <a:pt x="863300" y="119621"/>
                </a:lnTo>
                <a:lnTo>
                  <a:pt x="817713" y="133982"/>
                </a:lnTo>
                <a:lnTo>
                  <a:pt x="772894" y="149124"/>
                </a:lnTo>
                <a:lnTo>
                  <a:pt x="728880" y="165044"/>
                </a:lnTo>
                <a:lnTo>
                  <a:pt x="685711" y="181735"/>
                </a:lnTo>
                <a:lnTo>
                  <a:pt x="643426" y="199192"/>
                </a:lnTo>
                <a:lnTo>
                  <a:pt x="602062" y="217411"/>
                </a:lnTo>
                <a:lnTo>
                  <a:pt x="561659" y="236387"/>
                </a:lnTo>
                <a:lnTo>
                  <a:pt x="522256" y="256114"/>
                </a:lnTo>
                <a:lnTo>
                  <a:pt x="483890" y="276587"/>
                </a:lnTo>
                <a:lnTo>
                  <a:pt x="446601" y="297801"/>
                </a:lnTo>
                <a:lnTo>
                  <a:pt x="410427" y="319751"/>
                </a:lnTo>
                <a:lnTo>
                  <a:pt x="375407" y="342433"/>
                </a:lnTo>
                <a:lnTo>
                  <a:pt x="341580" y="365840"/>
                </a:lnTo>
                <a:lnTo>
                  <a:pt x="308983" y="389968"/>
                </a:lnTo>
                <a:lnTo>
                  <a:pt x="277657" y="414813"/>
                </a:lnTo>
                <a:lnTo>
                  <a:pt x="247639" y="440368"/>
                </a:lnTo>
                <a:lnTo>
                  <a:pt x="213965" y="471428"/>
                </a:lnTo>
                <a:lnTo>
                  <a:pt x="182813" y="502897"/>
                </a:lnTo>
                <a:lnTo>
                  <a:pt x="154169" y="534740"/>
                </a:lnTo>
                <a:lnTo>
                  <a:pt x="128017" y="566922"/>
                </a:lnTo>
                <a:lnTo>
                  <a:pt x="104340" y="599409"/>
                </a:lnTo>
                <a:lnTo>
                  <a:pt x="83122" y="632165"/>
                </a:lnTo>
                <a:lnTo>
                  <a:pt x="48000" y="698347"/>
                </a:lnTo>
                <a:lnTo>
                  <a:pt x="22525" y="765187"/>
                </a:lnTo>
                <a:lnTo>
                  <a:pt x="6567" y="832407"/>
                </a:lnTo>
                <a:lnTo>
                  <a:pt x="0" y="899727"/>
                </a:lnTo>
                <a:lnTo>
                  <a:pt x="197" y="933338"/>
                </a:lnTo>
                <a:lnTo>
                  <a:pt x="7475" y="1000285"/>
                </a:lnTo>
                <a:lnTo>
                  <a:pt x="23824" y="1066635"/>
                </a:lnTo>
                <a:lnTo>
                  <a:pt x="49116" y="1132108"/>
                </a:lnTo>
                <a:lnTo>
                  <a:pt x="83223" y="1196425"/>
                </a:lnTo>
                <a:lnTo>
                  <a:pt x="126018" y="1259306"/>
                </a:lnTo>
                <a:lnTo>
                  <a:pt x="150633" y="1290122"/>
                </a:lnTo>
                <a:lnTo>
                  <a:pt x="177372" y="1320473"/>
                </a:lnTo>
                <a:lnTo>
                  <a:pt x="206218" y="1350327"/>
                </a:lnTo>
                <a:lnTo>
                  <a:pt x="237157" y="1379646"/>
                </a:lnTo>
                <a:lnTo>
                  <a:pt x="270172" y="1408398"/>
                </a:lnTo>
                <a:lnTo>
                  <a:pt x="305247" y="1436546"/>
                </a:lnTo>
                <a:lnTo>
                  <a:pt x="342366" y="1464056"/>
                </a:lnTo>
                <a:lnTo>
                  <a:pt x="381513" y="1490894"/>
                </a:lnTo>
                <a:lnTo>
                  <a:pt x="422672" y="1517023"/>
                </a:lnTo>
                <a:lnTo>
                  <a:pt x="465827" y="1542410"/>
                </a:lnTo>
                <a:lnTo>
                  <a:pt x="510962" y="1567019"/>
                </a:lnTo>
                <a:lnTo>
                  <a:pt x="558062" y="1590815"/>
                </a:lnTo>
                <a:lnTo>
                  <a:pt x="607109" y="1613763"/>
                </a:lnTo>
                <a:lnTo>
                  <a:pt x="658089" y="1635830"/>
                </a:lnTo>
                <a:lnTo>
                  <a:pt x="710985" y="1656979"/>
                </a:lnTo>
                <a:lnTo>
                  <a:pt x="765782" y="1677175"/>
                </a:lnTo>
                <a:lnTo>
                  <a:pt x="822463" y="1696385"/>
                </a:lnTo>
                <a:lnTo>
                  <a:pt x="825668" y="2196206"/>
                </a:lnTo>
                <a:lnTo>
                  <a:pt x="1434097" y="1817073"/>
                </a:lnTo>
                <a:lnTo>
                  <a:pt x="1982601" y="1817073"/>
                </a:lnTo>
                <a:lnTo>
                  <a:pt x="1984742" y="1816904"/>
                </a:lnTo>
                <a:lnTo>
                  <a:pt x="2038304" y="1811724"/>
                </a:lnTo>
                <a:lnTo>
                  <a:pt x="2091440" y="1805644"/>
                </a:lnTo>
                <a:lnTo>
                  <a:pt x="2144110" y="1798673"/>
                </a:lnTo>
                <a:lnTo>
                  <a:pt x="2196277" y="1790820"/>
                </a:lnTo>
                <a:lnTo>
                  <a:pt x="2247902" y="1782095"/>
                </a:lnTo>
                <a:lnTo>
                  <a:pt x="2298946" y="1772508"/>
                </a:lnTo>
                <a:lnTo>
                  <a:pt x="2349371" y="1762067"/>
                </a:lnTo>
                <a:lnTo>
                  <a:pt x="2399140" y="1750782"/>
                </a:lnTo>
                <a:lnTo>
                  <a:pt x="2448212" y="1738663"/>
                </a:lnTo>
                <a:lnTo>
                  <a:pt x="2496551" y="1725719"/>
                </a:lnTo>
                <a:lnTo>
                  <a:pt x="2544116" y="1711960"/>
                </a:lnTo>
                <a:lnTo>
                  <a:pt x="2590871" y="1697395"/>
                </a:lnTo>
                <a:lnTo>
                  <a:pt x="2636777" y="1682034"/>
                </a:lnTo>
                <a:lnTo>
                  <a:pt x="2681795" y="1665886"/>
                </a:lnTo>
                <a:lnTo>
                  <a:pt x="2725887" y="1648961"/>
                </a:lnTo>
                <a:lnTo>
                  <a:pt x="2769014" y="1631267"/>
                </a:lnTo>
                <a:lnTo>
                  <a:pt x="2811138" y="1612816"/>
                </a:lnTo>
                <a:lnTo>
                  <a:pt x="2852221" y="1593615"/>
                </a:lnTo>
                <a:lnTo>
                  <a:pt x="2892224" y="1573675"/>
                </a:lnTo>
                <a:lnTo>
                  <a:pt x="2931109" y="1553006"/>
                </a:lnTo>
                <a:lnTo>
                  <a:pt x="2968837" y="1531616"/>
                </a:lnTo>
                <a:lnTo>
                  <a:pt x="3005370" y="1509514"/>
                </a:lnTo>
                <a:lnTo>
                  <a:pt x="3040669" y="1486712"/>
                </a:lnTo>
                <a:lnTo>
                  <a:pt x="3074697" y="1463217"/>
                </a:lnTo>
                <a:lnTo>
                  <a:pt x="3107414" y="1439040"/>
                </a:lnTo>
                <a:lnTo>
                  <a:pt x="3138783" y="1414190"/>
                </a:lnTo>
                <a:lnTo>
                  <a:pt x="3168765" y="1388677"/>
                </a:lnTo>
                <a:lnTo>
                  <a:pt x="3202439" y="1357617"/>
                </a:lnTo>
                <a:lnTo>
                  <a:pt x="3233590" y="1326148"/>
                </a:lnTo>
                <a:lnTo>
                  <a:pt x="3262234" y="1294305"/>
                </a:lnTo>
                <a:lnTo>
                  <a:pt x="3288387" y="1262122"/>
                </a:lnTo>
                <a:lnTo>
                  <a:pt x="3312064" y="1229635"/>
                </a:lnTo>
                <a:lnTo>
                  <a:pt x="3333282" y="1196879"/>
                </a:lnTo>
                <a:lnTo>
                  <a:pt x="3368403" y="1130698"/>
                </a:lnTo>
                <a:lnTo>
                  <a:pt x="3393879" y="1063858"/>
                </a:lnTo>
                <a:lnTo>
                  <a:pt x="3409837" y="996638"/>
                </a:lnTo>
                <a:lnTo>
                  <a:pt x="3416404" y="929317"/>
                </a:lnTo>
                <a:lnTo>
                  <a:pt x="3416207" y="895707"/>
                </a:lnTo>
                <a:lnTo>
                  <a:pt x="3408929" y="828759"/>
                </a:lnTo>
                <a:lnTo>
                  <a:pt x="3392580" y="762409"/>
                </a:lnTo>
                <a:lnTo>
                  <a:pt x="3367288" y="696936"/>
                </a:lnTo>
                <a:lnTo>
                  <a:pt x="3333181" y="632619"/>
                </a:lnTo>
                <a:lnTo>
                  <a:pt x="3290387" y="569738"/>
                </a:lnTo>
                <a:lnTo>
                  <a:pt x="3265771" y="538923"/>
                </a:lnTo>
                <a:lnTo>
                  <a:pt x="3239032" y="508571"/>
                </a:lnTo>
                <a:lnTo>
                  <a:pt x="3210186" y="478718"/>
                </a:lnTo>
                <a:lnTo>
                  <a:pt x="3179247" y="449398"/>
                </a:lnTo>
                <a:lnTo>
                  <a:pt x="3146232" y="420647"/>
                </a:lnTo>
                <a:lnTo>
                  <a:pt x="3111157" y="392498"/>
                </a:lnTo>
                <a:lnTo>
                  <a:pt x="3074038" y="364988"/>
                </a:lnTo>
                <a:lnTo>
                  <a:pt x="3034890" y="338151"/>
                </a:lnTo>
                <a:lnTo>
                  <a:pt x="2993731" y="312021"/>
                </a:lnTo>
                <a:lnTo>
                  <a:pt x="2950576" y="286635"/>
                </a:lnTo>
                <a:lnTo>
                  <a:pt x="2905440" y="262026"/>
                </a:lnTo>
                <a:lnTo>
                  <a:pt x="2858340" y="238230"/>
                </a:lnTo>
                <a:lnTo>
                  <a:pt x="2809292" y="215281"/>
                </a:lnTo>
                <a:lnTo>
                  <a:pt x="2758312" y="193215"/>
                </a:lnTo>
                <a:lnTo>
                  <a:pt x="2705415" y="172066"/>
                </a:lnTo>
                <a:lnTo>
                  <a:pt x="2650619" y="151869"/>
                </a:lnTo>
                <a:lnTo>
                  <a:pt x="2593937" y="132659"/>
                </a:lnTo>
                <a:lnTo>
                  <a:pt x="2545253" y="117426"/>
                </a:lnTo>
                <a:lnTo>
                  <a:pt x="2496022" y="103148"/>
                </a:lnTo>
                <a:lnTo>
                  <a:pt x="2446283" y="89817"/>
                </a:lnTo>
                <a:lnTo>
                  <a:pt x="2396074" y="77431"/>
                </a:lnTo>
                <a:lnTo>
                  <a:pt x="2345435" y="65984"/>
                </a:lnTo>
                <a:lnTo>
                  <a:pt x="2294404" y="55470"/>
                </a:lnTo>
                <a:lnTo>
                  <a:pt x="2243020" y="45886"/>
                </a:lnTo>
                <a:lnTo>
                  <a:pt x="2191321" y="37224"/>
                </a:lnTo>
                <a:lnTo>
                  <a:pt x="2139346" y="29482"/>
                </a:lnTo>
                <a:lnTo>
                  <a:pt x="2087134" y="22652"/>
                </a:lnTo>
                <a:lnTo>
                  <a:pt x="2034723" y="16732"/>
                </a:lnTo>
                <a:lnTo>
                  <a:pt x="1982151" y="11714"/>
                </a:lnTo>
                <a:lnTo>
                  <a:pt x="1929459" y="7595"/>
                </a:lnTo>
                <a:lnTo>
                  <a:pt x="1876683" y="4369"/>
                </a:lnTo>
                <a:lnTo>
                  <a:pt x="1823864" y="2031"/>
                </a:lnTo>
                <a:lnTo>
                  <a:pt x="1771039" y="576"/>
                </a:lnTo>
                <a:lnTo>
                  <a:pt x="1718247" y="0"/>
                </a:lnTo>
                <a:close/>
              </a:path>
              <a:path w="3416935" h="2196465">
                <a:moveTo>
                  <a:pt x="1982601" y="1817073"/>
                </a:moveTo>
                <a:lnTo>
                  <a:pt x="1434097" y="1817073"/>
                </a:lnTo>
                <a:lnTo>
                  <a:pt x="1489814" y="1821422"/>
                </a:lnTo>
                <a:lnTo>
                  <a:pt x="1545489" y="1824776"/>
                </a:lnTo>
                <a:lnTo>
                  <a:pt x="1601083" y="1827143"/>
                </a:lnTo>
                <a:lnTo>
                  <a:pt x="1656557" y="1828534"/>
                </a:lnTo>
                <a:lnTo>
                  <a:pt x="1711873" y="1828958"/>
                </a:lnTo>
                <a:lnTo>
                  <a:pt x="1766993" y="1828425"/>
                </a:lnTo>
                <a:lnTo>
                  <a:pt x="1821879" y="1826943"/>
                </a:lnTo>
                <a:lnTo>
                  <a:pt x="1876491" y="1824522"/>
                </a:lnTo>
                <a:lnTo>
                  <a:pt x="1930791" y="1821173"/>
                </a:lnTo>
                <a:lnTo>
                  <a:pt x="1982601" y="1817073"/>
                </a:lnTo>
                <a:close/>
              </a:path>
            </a:pathLst>
          </a:custGeom>
          <a:solidFill>
            <a:srgbClr val="FFFFFF"/>
          </a:solidFill>
        </p:spPr>
        <p:txBody>
          <a:bodyPr wrap="square" lIns="0" tIns="0" rIns="0" bIns="0" rtlCol="0"/>
          <a:lstStyle/>
          <a:p>
            <a:endParaRPr/>
          </a:p>
        </p:txBody>
      </p:sp>
      <p:sp>
        <p:nvSpPr>
          <p:cNvPr id="6" name="object 6"/>
          <p:cNvSpPr/>
          <p:nvPr/>
        </p:nvSpPr>
        <p:spPr>
          <a:xfrm>
            <a:off x="234898" y="1962025"/>
            <a:ext cx="3416935" cy="2196465"/>
          </a:xfrm>
          <a:custGeom>
            <a:avLst/>
            <a:gdLst/>
            <a:ahLst/>
            <a:cxnLst/>
            <a:rect l="l" t="t" r="r" b="b"/>
            <a:pathLst>
              <a:path w="3416935" h="2196465">
                <a:moveTo>
                  <a:pt x="825669" y="2196205"/>
                </a:moveTo>
                <a:lnTo>
                  <a:pt x="822463" y="1696385"/>
                </a:lnTo>
                <a:lnTo>
                  <a:pt x="765782" y="1677175"/>
                </a:lnTo>
                <a:lnTo>
                  <a:pt x="710986" y="1656979"/>
                </a:lnTo>
                <a:lnTo>
                  <a:pt x="658089" y="1635830"/>
                </a:lnTo>
                <a:lnTo>
                  <a:pt x="607109" y="1613764"/>
                </a:lnTo>
                <a:lnTo>
                  <a:pt x="558062" y="1590815"/>
                </a:lnTo>
                <a:lnTo>
                  <a:pt x="510962" y="1567019"/>
                </a:lnTo>
                <a:lnTo>
                  <a:pt x="465827" y="1542410"/>
                </a:lnTo>
                <a:lnTo>
                  <a:pt x="422672" y="1517024"/>
                </a:lnTo>
                <a:lnTo>
                  <a:pt x="381513" y="1490894"/>
                </a:lnTo>
                <a:lnTo>
                  <a:pt x="342366" y="1464057"/>
                </a:lnTo>
                <a:lnTo>
                  <a:pt x="305247" y="1436547"/>
                </a:lnTo>
                <a:lnTo>
                  <a:pt x="270172" y="1408399"/>
                </a:lnTo>
                <a:lnTo>
                  <a:pt x="237157" y="1379647"/>
                </a:lnTo>
                <a:lnTo>
                  <a:pt x="206218" y="1350328"/>
                </a:lnTo>
                <a:lnTo>
                  <a:pt x="177371" y="1320475"/>
                </a:lnTo>
                <a:lnTo>
                  <a:pt x="150632" y="1290123"/>
                </a:lnTo>
                <a:lnTo>
                  <a:pt x="126017" y="1259308"/>
                </a:lnTo>
                <a:lnTo>
                  <a:pt x="103542" y="1228064"/>
                </a:lnTo>
                <a:lnTo>
                  <a:pt x="65076" y="1164431"/>
                </a:lnTo>
                <a:lnTo>
                  <a:pt x="35360" y="1099501"/>
                </a:lnTo>
                <a:lnTo>
                  <a:pt x="14524" y="1033555"/>
                </a:lnTo>
                <a:lnTo>
                  <a:pt x="2694" y="966871"/>
                </a:lnTo>
                <a:lnTo>
                  <a:pt x="0" y="899730"/>
                </a:lnTo>
                <a:lnTo>
                  <a:pt x="2117" y="866075"/>
                </a:lnTo>
                <a:lnTo>
                  <a:pt x="13364" y="798770"/>
                </a:lnTo>
                <a:lnTo>
                  <a:pt x="34065" y="731705"/>
                </a:lnTo>
                <a:lnTo>
                  <a:pt x="64348" y="665160"/>
                </a:lnTo>
                <a:lnTo>
                  <a:pt x="104340" y="599413"/>
                </a:lnTo>
                <a:lnTo>
                  <a:pt x="128017" y="566926"/>
                </a:lnTo>
                <a:lnTo>
                  <a:pt x="154170" y="534744"/>
                </a:lnTo>
                <a:lnTo>
                  <a:pt x="182814" y="502901"/>
                </a:lnTo>
                <a:lnTo>
                  <a:pt x="213965" y="471432"/>
                </a:lnTo>
                <a:lnTo>
                  <a:pt x="247639" y="440372"/>
                </a:lnTo>
                <a:lnTo>
                  <a:pt x="277657" y="414817"/>
                </a:lnTo>
                <a:lnTo>
                  <a:pt x="308984" y="389973"/>
                </a:lnTo>
                <a:lnTo>
                  <a:pt x="341580" y="365845"/>
                </a:lnTo>
                <a:lnTo>
                  <a:pt x="375407" y="342437"/>
                </a:lnTo>
                <a:lnTo>
                  <a:pt x="410427" y="319756"/>
                </a:lnTo>
                <a:lnTo>
                  <a:pt x="446601" y="297806"/>
                </a:lnTo>
                <a:lnTo>
                  <a:pt x="483890" y="276591"/>
                </a:lnTo>
                <a:lnTo>
                  <a:pt x="522255" y="256118"/>
                </a:lnTo>
                <a:lnTo>
                  <a:pt x="561659" y="236391"/>
                </a:lnTo>
                <a:lnTo>
                  <a:pt x="602062" y="217416"/>
                </a:lnTo>
                <a:lnTo>
                  <a:pt x="643425" y="199197"/>
                </a:lnTo>
                <a:lnTo>
                  <a:pt x="685711" y="181739"/>
                </a:lnTo>
                <a:lnTo>
                  <a:pt x="728879" y="165048"/>
                </a:lnTo>
                <a:lnTo>
                  <a:pt x="772893" y="149128"/>
                </a:lnTo>
                <a:lnTo>
                  <a:pt x="817713" y="133985"/>
                </a:lnTo>
                <a:lnTo>
                  <a:pt x="863300" y="119624"/>
                </a:lnTo>
                <a:lnTo>
                  <a:pt x="909615" y="106050"/>
                </a:lnTo>
                <a:lnTo>
                  <a:pt x="956621" y="93267"/>
                </a:lnTo>
                <a:lnTo>
                  <a:pt x="1004279" y="81282"/>
                </a:lnTo>
                <a:lnTo>
                  <a:pt x="1052549" y="70098"/>
                </a:lnTo>
                <a:lnTo>
                  <a:pt x="1101393" y="59721"/>
                </a:lnTo>
                <a:lnTo>
                  <a:pt x="1150773" y="50157"/>
                </a:lnTo>
                <a:lnTo>
                  <a:pt x="1200650" y="41410"/>
                </a:lnTo>
                <a:lnTo>
                  <a:pt x="1250985" y="33485"/>
                </a:lnTo>
                <a:lnTo>
                  <a:pt x="1301740" y="26387"/>
                </a:lnTo>
                <a:lnTo>
                  <a:pt x="1352875" y="20122"/>
                </a:lnTo>
                <a:lnTo>
                  <a:pt x="1404353" y="14695"/>
                </a:lnTo>
                <a:lnTo>
                  <a:pt x="1456135" y="10109"/>
                </a:lnTo>
                <a:lnTo>
                  <a:pt x="1508182" y="6372"/>
                </a:lnTo>
                <a:lnTo>
                  <a:pt x="1560455" y="3487"/>
                </a:lnTo>
                <a:lnTo>
                  <a:pt x="1612916" y="1460"/>
                </a:lnTo>
                <a:lnTo>
                  <a:pt x="1665526" y="296"/>
                </a:lnTo>
                <a:lnTo>
                  <a:pt x="1718246" y="0"/>
                </a:lnTo>
                <a:lnTo>
                  <a:pt x="1771038" y="576"/>
                </a:lnTo>
                <a:lnTo>
                  <a:pt x="1823863" y="2031"/>
                </a:lnTo>
                <a:lnTo>
                  <a:pt x="1876683" y="4368"/>
                </a:lnTo>
                <a:lnTo>
                  <a:pt x="1929459" y="7594"/>
                </a:lnTo>
                <a:lnTo>
                  <a:pt x="1982152" y="11713"/>
                </a:lnTo>
                <a:lnTo>
                  <a:pt x="2034723" y="16731"/>
                </a:lnTo>
                <a:lnTo>
                  <a:pt x="2087135" y="22652"/>
                </a:lnTo>
                <a:lnTo>
                  <a:pt x="2139347" y="29481"/>
                </a:lnTo>
                <a:lnTo>
                  <a:pt x="2191323" y="37224"/>
                </a:lnTo>
                <a:lnTo>
                  <a:pt x="2243022" y="45885"/>
                </a:lnTo>
                <a:lnTo>
                  <a:pt x="2294407" y="55470"/>
                </a:lnTo>
                <a:lnTo>
                  <a:pt x="2345438" y="65984"/>
                </a:lnTo>
                <a:lnTo>
                  <a:pt x="2396077" y="77431"/>
                </a:lnTo>
                <a:lnTo>
                  <a:pt x="2446286" y="89817"/>
                </a:lnTo>
                <a:lnTo>
                  <a:pt x="2496026" y="103148"/>
                </a:lnTo>
                <a:lnTo>
                  <a:pt x="2545258" y="117427"/>
                </a:lnTo>
                <a:lnTo>
                  <a:pt x="2593943" y="132660"/>
                </a:lnTo>
                <a:lnTo>
                  <a:pt x="2650624" y="151870"/>
                </a:lnTo>
                <a:lnTo>
                  <a:pt x="2705421" y="172067"/>
                </a:lnTo>
                <a:lnTo>
                  <a:pt x="2758317" y="193216"/>
                </a:lnTo>
                <a:lnTo>
                  <a:pt x="2809297" y="215283"/>
                </a:lnTo>
                <a:lnTo>
                  <a:pt x="2858345" y="238232"/>
                </a:lnTo>
                <a:lnTo>
                  <a:pt x="2905444" y="262028"/>
                </a:lnTo>
                <a:lnTo>
                  <a:pt x="2950580" y="286637"/>
                </a:lnTo>
                <a:lnTo>
                  <a:pt x="2993735" y="312024"/>
                </a:lnTo>
                <a:lnTo>
                  <a:pt x="3034894" y="338153"/>
                </a:lnTo>
                <a:lnTo>
                  <a:pt x="3074041" y="364990"/>
                </a:lnTo>
                <a:lnTo>
                  <a:pt x="3111160" y="392501"/>
                </a:lnTo>
                <a:lnTo>
                  <a:pt x="3146235" y="420649"/>
                </a:lnTo>
                <a:lnTo>
                  <a:pt x="3179250" y="449400"/>
                </a:lnTo>
                <a:lnTo>
                  <a:pt x="3210188" y="478720"/>
                </a:lnTo>
                <a:lnTo>
                  <a:pt x="3239035" y="508573"/>
                </a:lnTo>
                <a:lnTo>
                  <a:pt x="3265774" y="538925"/>
                </a:lnTo>
                <a:lnTo>
                  <a:pt x="3290389" y="569740"/>
                </a:lnTo>
                <a:lnTo>
                  <a:pt x="3312864" y="600984"/>
                </a:lnTo>
                <a:lnTo>
                  <a:pt x="3351330" y="664617"/>
                </a:lnTo>
                <a:lnTo>
                  <a:pt x="3381045" y="729547"/>
                </a:lnTo>
                <a:lnTo>
                  <a:pt x="3401881" y="795493"/>
                </a:lnTo>
                <a:lnTo>
                  <a:pt x="3413710" y="862176"/>
                </a:lnTo>
                <a:lnTo>
                  <a:pt x="3416405" y="929317"/>
                </a:lnTo>
                <a:lnTo>
                  <a:pt x="3414287" y="962972"/>
                </a:lnTo>
                <a:lnTo>
                  <a:pt x="3403040" y="1030277"/>
                </a:lnTo>
                <a:lnTo>
                  <a:pt x="3382338" y="1097342"/>
                </a:lnTo>
                <a:lnTo>
                  <a:pt x="3352055" y="1163887"/>
                </a:lnTo>
                <a:lnTo>
                  <a:pt x="3312063" y="1229634"/>
                </a:lnTo>
                <a:lnTo>
                  <a:pt x="3288386" y="1262120"/>
                </a:lnTo>
                <a:lnTo>
                  <a:pt x="3262233" y="1294303"/>
                </a:lnTo>
                <a:lnTo>
                  <a:pt x="3233589" y="1326146"/>
                </a:lnTo>
                <a:lnTo>
                  <a:pt x="3202438" y="1357615"/>
                </a:lnTo>
                <a:lnTo>
                  <a:pt x="3168763" y="1388675"/>
                </a:lnTo>
                <a:lnTo>
                  <a:pt x="3138782" y="1414188"/>
                </a:lnTo>
                <a:lnTo>
                  <a:pt x="3107413" y="1439038"/>
                </a:lnTo>
                <a:lnTo>
                  <a:pt x="3074696" y="1463215"/>
                </a:lnTo>
                <a:lnTo>
                  <a:pt x="3040668" y="1486710"/>
                </a:lnTo>
                <a:lnTo>
                  <a:pt x="3005368" y="1509513"/>
                </a:lnTo>
                <a:lnTo>
                  <a:pt x="2968835" y="1531614"/>
                </a:lnTo>
                <a:lnTo>
                  <a:pt x="2931107" y="1553004"/>
                </a:lnTo>
                <a:lnTo>
                  <a:pt x="2892223" y="1573674"/>
                </a:lnTo>
                <a:lnTo>
                  <a:pt x="2852220" y="1593613"/>
                </a:lnTo>
                <a:lnTo>
                  <a:pt x="2811137" y="1612814"/>
                </a:lnTo>
                <a:lnTo>
                  <a:pt x="2769013" y="1631265"/>
                </a:lnTo>
                <a:lnTo>
                  <a:pt x="2725886" y="1648958"/>
                </a:lnTo>
                <a:lnTo>
                  <a:pt x="2681794" y="1665884"/>
                </a:lnTo>
                <a:lnTo>
                  <a:pt x="2636776" y="1682032"/>
                </a:lnTo>
                <a:lnTo>
                  <a:pt x="2590870" y="1697393"/>
                </a:lnTo>
                <a:lnTo>
                  <a:pt x="2544115" y="1711958"/>
                </a:lnTo>
                <a:lnTo>
                  <a:pt x="2496549" y="1725717"/>
                </a:lnTo>
                <a:lnTo>
                  <a:pt x="2448211" y="1738661"/>
                </a:lnTo>
                <a:lnTo>
                  <a:pt x="2399138" y="1750780"/>
                </a:lnTo>
                <a:lnTo>
                  <a:pt x="2349370" y="1762064"/>
                </a:lnTo>
                <a:lnTo>
                  <a:pt x="2298945" y="1772505"/>
                </a:lnTo>
                <a:lnTo>
                  <a:pt x="2247900" y="1782093"/>
                </a:lnTo>
                <a:lnTo>
                  <a:pt x="2196275" y="1790818"/>
                </a:lnTo>
                <a:lnTo>
                  <a:pt x="2144108" y="1798671"/>
                </a:lnTo>
                <a:lnTo>
                  <a:pt x="2091438" y="1805642"/>
                </a:lnTo>
                <a:lnTo>
                  <a:pt x="2038302" y="1811723"/>
                </a:lnTo>
                <a:lnTo>
                  <a:pt x="1984740" y="1816902"/>
                </a:lnTo>
                <a:lnTo>
                  <a:pt x="1930789" y="1821171"/>
                </a:lnTo>
                <a:lnTo>
                  <a:pt x="1876488" y="1824521"/>
                </a:lnTo>
                <a:lnTo>
                  <a:pt x="1821876" y="1826942"/>
                </a:lnTo>
                <a:lnTo>
                  <a:pt x="1766990" y="1828424"/>
                </a:lnTo>
                <a:lnTo>
                  <a:pt x="1711870" y="1828958"/>
                </a:lnTo>
                <a:lnTo>
                  <a:pt x="1656553" y="1828534"/>
                </a:lnTo>
                <a:lnTo>
                  <a:pt x="1601079" y="1827144"/>
                </a:lnTo>
                <a:lnTo>
                  <a:pt x="1545485" y="1824777"/>
                </a:lnTo>
                <a:lnTo>
                  <a:pt x="1489810" y="1821424"/>
                </a:lnTo>
                <a:lnTo>
                  <a:pt x="1434092" y="1817075"/>
                </a:lnTo>
                <a:lnTo>
                  <a:pt x="825669" y="2196205"/>
                </a:lnTo>
                <a:close/>
              </a:path>
            </a:pathLst>
          </a:custGeom>
          <a:ln w="12700">
            <a:solidFill>
              <a:srgbClr val="000000"/>
            </a:solidFill>
          </a:ln>
        </p:spPr>
        <p:txBody>
          <a:bodyPr wrap="square" lIns="0" tIns="0" rIns="0" bIns="0" rtlCol="0"/>
          <a:lstStyle/>
          <a:p>
            <a:endParaRPr/>
          </a:p>
        </p:txBody>
      </p:sp>
      <p:sp>
        <p:nvSpPr>
          <p:cNvPr id="7" name="object 7"/>
          <p:cNvSpPr txBox="1"/>
          <p:nvPr/>
        </p:nvSpPr>
        <p:spPr>
          <a:xfrm>
            <a:off x="762962" y="2335949"/>
            <a:ext cx="2546350" cy="1046480"/>
          </a:xfrm>
          <a:prstGeom prst="rect">
            <a:avLst/>
          </a:prstGeom>
        </p:spPr>
        <p:txBody>
          <a:bodyPr vert="horz" wrap="square" lIns="0" tIns="25400" rIns="0" bIns="0" rtlCol="0">
            <a:spAutoFit/>
          </a:bodyPr>
          <a:lstStyle/>
          <a:p>
            <a:pPr marL="12700" marR="5080">
              <a:lnSpc>
                <a:spcPts val="2000"/>
              </a:lnSpc>
              <a:spcBef>
                <a:spcPts val="200"/>
              </a:spcBef>
            </a:pPr>
            <a:r>
              <a:rPr sz="1700" spc="-20" dirty="0">
                <a:latin typeface="Arial"/>
                <a:cs typeface="Arial"/>
              </a:rPr>
              <a:t>“Connect </a:t>
            </a:r>
            <a:r>
              <a:rPr sz="1700" dirty="0">
                <a:latin typeface="Arial"/>
                <a:cs typeface="Arial"/>
              </a:rPr>
              <a:t>a television  </a:t>
            </a:r>
            <a:r>
              <a:rPr sz="1700" spc="-10" dirty="0">
                <a:latin typeface="Arial"/>
                <a:cs typeface="Arial"/>
              </a:rPr>
              <a:t>camera </a:t>
            </a:r>
            <a:r>
              <a:rPr sz="1700" spc="10" dirty="0">
                <a:latin typeface="Arial"/>
                <a:cs typeface="Arial"/>
              </a:rPr>
              <a:t>to </a:t>
            </a:r>
            <a:r>
              <a:rPr sz="1700" dirty="0">
                <a:latin typeface="Arial"/>
                <a:cs typeface="Arial"/>
              </a:rPr>
              <a:t>a </a:t>
            </a:r>
            <a:r>
              <a:rPr sz="1700" spc="-20" dirty="0">
                <a:latin typeface="Arial"/>
                <a:cs typeface="Arial"/>
              </a:rPr>
              <a:t>computer </a:t>
            </a:r>
            <a:r>
              <a:rPr sz="1700" spc="-35" dirty="0">
                <a:latin typeface="Arial"/>
                <a:cs typeface="Arial"/>
              </a:rPr>
              <a:t>and  </a:t>
            </a:r>
            <a:r>
              <a:rPr sz="1700" b="1" spc="-30" dirty="0">
                <a:latin typeface="Arial"/>
                <a:cs typeface="Arial"/>
              </a:rPr>
              <a:t>get </a:t>
            </a:r>
            <a:r>
              <a:rPr sz="1700" b="1" spc="-5" dirty="0">
                <a:latin typeface="Arial"/>
                <a:cs typeface="Arial"/>
              </a:rPr>
              <a:t>the </a:t>
            </a:r>
            <a:r>
              <a:rPr sz="1700" b="1" spc="-25" dirty="0">
                <a:latin typeface="Arial"/>
                <a:cs typeface="Arial"/>
              </a:rPr>
              <a:t>machine </a:t>
            </a:r>
            <a:r>
              <a:rPr sz="1700" b="1" spc="15" dirty="0">
                <a:latin typeface="Arial"/>
                <a:cs typeface="Arial"/>
              </a:rPr>
              <a:t>to  </a:t>
            </a:r>
            <a:r>
              <a:rPr sz="1700" b="1" spc="-25" dirty="0">
                <a:latin typeface="Arial"/>
                <a:cs typeface="Arial"/>
              </a:rPr>
              <a:t>describe </a:t>
            </a:r>
            <a:r>
              <a:rPr sz="1700" b="1" spc="-30" dirty="0">
                <a:latin typeface="Arial"/>
                <a:cs typeface="Arial"/>
              </a:rPr>
              <a:t>what </a:t>
            </a:r>
            <a:r>
              <a:rPr sz="1700" b="1" spc="10" dirty="0">
                <a:latin typeface="Arial"/>
                <a:cs typeface="Arial"/>
              </a:rPr>
              <a:t>it</a:t>
            </a:r>
            <a:r>
              <a:rPr sz="1700" b="1" spc="-125" dirty="0">
                <a:latin typeface="Arial"/>
                <a:cs typeface="Arial"/>
              </a:rPr>
              <a:t> </a:t>
            </a:r>
            <a:r>
              <a:rPr sz="1700" b="1" spc="-30" dirty="0">
                <a:latin typeface="Arial"/>
                <a:cs typeface="Arial"/>
              </a:rPr>
              <a:t>sees.”</a:t>
            </a:r>
            <a:endParaRPr sz="1700">
              <a:latin typeface="Arial"/>
              <a:cs typeface="Arial"/>
            </a:endParaRPr>
          </a:p>
        </p:txBody>
      </p:sp>
      <p:sp>
        <p:nvSpPr>
          <p:cNvPr id="8" name="object 8"/>
          <p:cNvSpPr/>
          <p:nvPr/>
        </p:nvSpPr>
        <p:spPr>
          <a:xfrm>
            <a:off x="342900" y="4254500"/>
            <a:ext cx="1854200" cy="19177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445000" y="5600700"/>
            <a:ext cx="7048500" cy="12573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793537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19500" y="1451344"/>
            <a:ext cx="8470900" cy="530505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05964" y="2584601"/>
            <a:ext cx="3179656" cy="2504016"/>
          </a:xfrm>
          <a:prstGeom prst="rect">
            <a:avLst/>
          </a:prstGeom>
          <a:blipFill>
            <a:blip r:embed="rId3" cstate="print"/>
            <a:stretch>
              <a:fillRect/>
            </a:stretch>
          </a:blipFill>
        </p:spPr>
        <p:txBody>
          <a:bodyPr wrap="square" lIns="0" tIns="0" rIns="0" bIns="0" rtlCol="0"/>
          <a:lstStyle/>
          <a:p>
            <a:endParaRPr/>
          </a:p>
        </p:txBody>
      </p:sp>
      <p:sp>
        <p:nvSpPr>
          <p:cNvPr id="6" name="object 2"/>
          <p:cNvSpPr txBox="1">
            <a:spLocks/>
          </p:cNvSpPr>
          <p:nvPr/>
        </p:nvSpPr>
        <p:spPr bwMode="auto">
          <a:xfrm>
            <a:off x="905065" y="246735"/>
            <a:ext cx="6856095"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US" kern="0" spc="-155" smtClean="0"/>
              <a:t>Going </a:t>
            </a:r>
            <a:r>
              <a:rPr lang="en-US" kern="0" spc="-180" smtClean="0"/>
              <a:t>beyond</a:t>
            </a:r>
            <a:r>
              <a:rPr lang="en-US" kern="0" spc="-590" smtClean="0"/>
              <a:t> </a:t>
            </a:r>
            <a:r>
              <a:rPr lang="en-US" kern="0" spc="-229" smtClean="0"/>
              <a:t>categorization…</a:t>
            </a:r>
            <a:endParaRPr lang="en-US" kern="0"/>
          </a:p>
        </p:txBody>
      </p:sp>
    </p:spTree>
    <p:extLst>
      <p:ext uri="{BB962C8B-B14F-4D97-AF65-F5344CB8AC3E}">
        <p14:creationId xmlns:p14="http://schemas.microsoft.com/office/powerpoint/2010/main" val="10961837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87141" y="475720"/>
            <a:ext cx="9264589" cy="187510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482129" y="2570721"/>
            <a:ext cx="5167246" cy="410647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4496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6899973" y="2362200"/>
            <a:ext cx="5190427" cy="4152900"/>
          </a:xfrm>
          <a:prstGeom prst="rect">
            <a:avLst/>
          </a:prstGeom>
          <a:blipFill>
            <a:blip r:embed="rId2" cstate="print"/>
            <a:stretch>
              <a:fillRect/>
            </a:stretch>
          </a:blipFill>
        </p:spPr>
        <p:txBody>
          <a:bodyPr wrap="square" lIns="0" tIns="0" rIns="0" bIns="0" rtlCol="0"/>
          <a:lstStyle/>
          <a:p>
            <a:endParaRPr/>
          </a:p>
        </p:txBody>
      </p:sp>
      <p:sp>
        <p:nvSpPr>
          <p:cNvPr id="2" name="object 2"/>
          <p:cNvSpPr/>
          <p:nvPr/>
        </p:nvSpPr>
        <p:spPr>
          <a:xfrm>
            <a:off x="2743200" y="1231900"/>
            <a:ext cx="4711700" cy="25527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87339" y="1276239"/>
            <a:ext cx="4572635" cy="2409825"/>
          </a:xfrm>
          <a:custGeom>
            <a:avLst/>
            <a:gdLst/>
            <a:ahLst/>
            <a:cxnLst/>
            <a:rect l="l" t="t" r="r" b="b"/>
            <a:pathLst>
              <a:path w="4572634" h="2409825">
                <a:moveTo>
                  <a:pt x="2269810" y="0"/>
                </a:moveTo>
                <a:lnTo>
                  <a:pt x="2216389" y="465"/>
                </a:lnTo>
                <a:lnTo>
                  <a:pt x="2163057" y="1476"/>
                </a:lnTo>
                <a:lnTo>
                  <a:pt x="2109838" y="3031"/>
                </a:lnTo>
                <a:lnTo>
                  <a:pt x="2056755" y="5127"/>
                </a:lnTo>
                <a:lnTo>
                  <a:pt x="2003829" y="7761"/>
                </a:lnTo>
                <a:lnTo>
                  <a:pt x="1951083" y="10932"/>
                </a:lnTo>
                <a:lnTo>
                  <a:pt x="1898540" y="14637"/>
                </a:lnTo>
                <a:lnTo>
                  <a:pt x="1846222" y="18873"/>
                </a:lnTo>
                <a:lnTo>
                  <a:pt x="1794152" y="23638"/>
                </a:lnTo>
                <a:lnTo>
                  <a:pt x="1742352" y="28930"/>
                </a:lnTo>
                <a:lnTo>
                  <a:pt x="1690844" y="34746"/>
                </a:lnTo>
                <a:lnTo>
                  <a:pt x="1639651" y="41083"/>
                </a:lnTo>
                <a:lnTo>
                  <a:pt x="1588796" y="47940"/>
                </a:lnTo>
                <a:lnTo>
                  <a:pt x="1538301" y="55314"/>
                </a:lnTo>
                <a:lnTo>
                  <a:pt x="1488189" y="63203"/>
                </a:lnTo>
                <a:lnTo>
                  <a:pt x="1438482" y="71603"/>
                </a:lnTo>
                <a:lnTo>
                  <a:pt x="1389202" y="80514"/>
                </a:lnTo>
                <a:lnTo>
                  <a:pt x="1340372" y="89931"/>
                </a:lnTo>
                <a:lnTo>
                  <a:pt x="1292015" y="99853"/>
                </a:lnTo>
                <a:lnTo>
                  <a:pt x="1244152" y="110278"/>
                </a:lnTo>
                <a:lnTo>
                  <a:pt x="1196808" y="121203"/>
                </a:lnTo>
                <a:lnTo>
                  <a:pt x="1150003" y="132625"/>
                </a:lnTo>
                <a:lnTo>
                  <a:pt x="1103760" y="144543"/>
                </a:lnTo>
                <a:lnTo>
                  <a:pt x="1058103" y="156953"/>
                </a:lnTo>
                <a:lnTo>
                  <a:pt x="1013052" y="169854"/>
                </a:lnTo>
                <a:lnTo>
                  <a:pt x="968632" y="183242"/>
                </a:lnTo>
                <a:lnTo>
                  <a:pt x="924864" y="197116"/>
                </a:lnTo>
                <a:lnTo>
                  <a:pt x="881771" y="211473"/>
                </a:lnTo>
                <a:lnTo>
                  <a:pt x="839376" y="226311"/>
                </a:lnTo>
                <a:lnTo>
                  <a:pt x="797700" y="241627"/>
                </a:lnTo>
                <a:lnTo>
                  <a:pt x="756720" y="257438"/>
                </a:lnTo>
                <a:lnTo>
                  <a:pt x="716598" y="273684"/>
                </a:lnTo>
                <a:lnTo>
                  <a:pt x="677217" y="290420"/>
                </a:lnTo>
                <a:lnTo>
                  <a:pt x="638645" y="307625"/>
                </a:lnTo>
                <a:lnTo>
                  <a:pt x="600906" y="325296"/>
                </a:lnTo>
                <a:lnTo>
                  <a:pt x="564022" y="343431"/>
                </a:lnTo>
                <a:lnTo>
                  <a:pt x="528014" y="362027"/>
                </a:lnTo>
                <a:lnTo>
                  <a:pt x="492907" y="381081"/>
                </a:lnTo>
                <a:lnTo>
                  <a:pt x="458722" y="400593"/>
                </a:lnTo>
                <a:lnTo>
                  <a:pt x="425481" y="420558"/>
                </a:lnTo>
                <a:lnTo>
                  <a:pt x="393208" y="440975"/>
                </a:lnTo>
                <a:lnTo>
                  <a:pt x="331653" y="483155"/>
                </a:lnTo>
                <a:lnTo>
                  <a:pt x="294991" y="510645"/>
                </a:lnTo>
                <a:lnTo>
                  <a:pt x="260534" y="538433"/>
                </a:lnTo>
                <a:lnTo>
                  <a:pt x="228272" y="566498"/>
                </a:lnTo>
                <a:lnTo>
                  <a:pt x="198193" y="594820"/>
                </a:lnTo>
                <a:lnTo>
                  <a:pt x="170285" y="623379"/>
                </a:lnTo>
                <a:lnTo>
                  <a:pt x="144538" y="652155"/>
                </a:lnTo>
                <a:lnTo>
                  <a:pt x="99481" y="710278"/>
                </a:lnTo>
                <a:lnTo>
                  <a:pt x="62931" y="769025"/>
                </a:lnTo>
                <a:lnTo>
                  <a:pt x="34798" y="828237"/>
                </a:lnTo>
                <a:lnTo>
                  <a:pt x="14992" y="887751"/>
                </a:lnTo>
                <a:lnTo>
                  <a:pt x="3422" y="947406"/>
                </a:lnTo>
                <a:lnTo>
                  <a:pt x="0" y="1007041"/>
                </a:lnTo>
                <a:lnTo>
                  <a:pt x="1315" y="1036800"/>
                </a:lnTo>
                <a:lnTo>
                  <a:pt x="9943" y="1096101"/>
                </a:lnTo>
                <a:lnTo>
                  <a:pt x="26492" y="1154978"/>
                </a:lnTo>
                <a:lnTo>
                  <a:pt x="50873" y="1213270"/>
                </a:lnTo>
                <a:lnTo>
                  <a:pt x="82995" y="1270816"/>
                </a:lnTo>
                <a:lnTo>
                  <a:pt x="122768" y="1327453"/>
                </a:lnTo>
                <a:lnTo>
                  <a:pt x="170102" y="1383020"/>
                </a:lnTo>
                <a:lnTo>
                  <a:pt x="224906" y="1437356"/>
                </a:lnTo>
                <a:lnTo>
                  <a:pt x="255082" y="1464012"/>
                </a:lnTo>
                <a:lnTo>
                  <a:pt x="287092" y="1490299"/>
                </a:lnTo>
                <a:lnTo>
                  <a:pt x="320924" y="1516198"/>
                </a:lnTo>
                <a:lnTo>
                  <a:pt x="356568" y="1541689"/>
                </a:lnTo>
                <a:lnTo>
                  <a:pt x="394012" y="1566750"/>
                </a:lnTo>
                <a:lnTo>
                  <a:pt x="433244" y="1591363"/>
                </a:lnTo>
                <a:lnTo>
                  <a:pt x="474255" y="1615506"/>
                </a:lnTo>
                <a:lnTo>
                  <a:pt x="517031" y="1639160"/>
                </a:lnTo>
                <a:lnTo>
                  <a:pt x="561563" y="1662305"/>
                </a:lnTo>
                <a:lnTo>
                  <a:pt x="607838" y="1684919"/>
                </a:lnTo>
                <a:lnTo>
                  <a:pt x="655846" y="1706984"/>
                </a:lnTo>
                <a:lnTo>
                  <a:pt x="705575" y="1728478"/>
                </a:lnTo>
                <a:lnTo>
                  <a:pt x="757015" y="1749383"/>
                </a:lnTo>
                <a:lnTo>
                  <a:pt x="810153" y="1769677"/>
                </a:lnTo>
                <a:lnTo>
                  <a:pt x="864978" y="1789340"/>
                </a:lnTo>
                <a:lnTo>
                  <a:pt x="921480" y="1808352"/>
                </a:lnTo>
                <a:lnTo>
                  <a:pt x="979647" y="1826694"/>
                </a:lnTo>
                <a:lnTo>
                  <a:pt x="1039467" y="1844344"/>
                </a:lnTo>
                <a:lnTo>
                  <a:pt x="1100930" y="1861283"/>
                </a:lnTo>
                <a:lnTo>
                  <a:pt x="1105223" y="2409694"/>
                </a:lnTo>
                <a:lnTo>
                  <a:pt x="1919470" y="1993706"/>
                </a:lnTo>
                <a:lnTo>
                  <a:pt x="2653488" y="1993706"/>
                </a:lnTo>
                <a:lnTo>
                  <a:pt x="2657897" y="1993411"/>
                </a:lnTo>
                <a:lnTo>
                  <a:pt x="2713192" y="1989102"/>
                </a:lnTo>
                <a:lnTo>
                  <a:pt x="2768154" y="1984204"/>
                </a:lnTo>
                <a:lnTo>
                  <a:pt x="2822759" y="1978723"/>
                </a:lnTo>
                <a:lnTo>
                  <a:pt x="2876984" y="1972663"/>
                </a:lnTo>
                <a:lnTo>
                  <a:pt x="2930806" y="1966029"/>
                </a:lnTo>
                <a:lnTo>
                  <a:pt x="2984200" y="1958825"/>
                </a:lnTo>
                <a:lnTo>
                  <a:pt x="3037143" y="1951057"/>
                </a:lnTo>
                <a:lnTo>
                  <a:pt x="3089613" y="1942728"/>
                </a:lnTo>
                <a:lnTo>
                  <a:pt x="3141584" y="1933845"/>
                </a:lnTo>
                <a:lnTo>
                  <a:pt x="3193034" y="1924411"/>
                </a:lnTo>
                <a:lnTo>
                  <a:pt x="3243939" y="1914432"/>
                </a:lnTo>
                <a:lnTo>
                  <a:pt x="3294276" y="1903912"/>
                </a:lnTo>
                <a:lnTo>
                  <a:pt x="3344020" y="1892856"/>
                </a:lnTo>
                <a:lnTo>
                  <a:pt x="3393149" y="1881268"/>
                </a:lnTo>
                <a:lnTo>
                  <a:pt x="3441639" y="1869155"/>
                </a:lnTo>
                <a:lnTo>
                  <a:pt x="3489467" y="1856519"/>
                </a:lnTo>
                <a:lnTo>
                  <a:pt x="3536608" y="1843366"/>
                </a:lnTo>
                <a:lnTo>
                  <a:pt x="3583039" y="1829701"/>
                </a:lnTo>
                <a:lnTo>
                  <a:pt x="3628737" y="1815529"/>
                </a:lnTo>
                <a:lnTo>
                  <a:pt x="3673678" y="1800854"/>
                </a:lnTo>
                <a:lnTo>
                  <a:pt x="3717839" y="1785681"/>
                </a:lnTo>
                <a:lnTo>
                  <a:pt x="3761196" y="1770016"/>
                </a:lnTo>
                <a:lnTo>
                  <a:pt x="3803726" y="1753861"/>
                </a:lnTo>
                <a:lnTo>
                  <a:pt x="3845404" y="1737223"/>
                </a:lnTo>
                <a:lnTo>
                  <a:pt x="3886208" y="1720107"/>
                </a:lnTo>
                <a:lnTo>
                  <a:pt x="3926114" y="1702516"/>
                </a:lnTo>
                <a:lnTo>
                  <a:pt x="3965098" y="1684456"/>
                </a:lnTo>
                <a:lnTo>
                  <a:pt x="4003137" y="1665931"/>
                </a:lnTo>
                <a:lnTo>
                  <a:pt x="4040207" y="1646947"/>
                </a:lnTo>
                <a:lnTo>
                  <a:pt x="4076285" y="1627508"/>
                </a:lnTo>
                <a:lnTo>
                  <a:pt x="4111347" y="1607618"/>
                </a:lnTo>
                <a:lnTo>
                  <a:pt x="4145370" y="1587283"/>
                </a:lnTo>
                <a:lnTo>
                  <a:pt x="4178330" y="1566507"/>
                </a:lnTo>
                <a:lnTo>
                  <a:pt x="4210204" y="1545296"/>
                </a:lnTo>
                <a:lnTo>
                  <a:pt x="4277629" y="1496164"/>
                </a:lnTo>
                <a:lnTo>
                  <a:pt x="4312086" y="1468377"/>
                </a:lnTo>
                <a:lnTo>
                  <a:pt x="4344348" y="1440312"/>
                </a:lnTo>
                <a:lnTo>
                  <a:pt x="4374427" y="1411991"/>
                </a:lnTo>
                <a:lnTo>
                  <a:pt x="4402335" y="1383432"/>
                </a:lnTo>
                <a:lnTo>
                  <a:pt x="4428082" y="1354656"/>
                </a:lnTo>
                <a:lnTo>
                  <a:pt x="4473139" y="1296535"/>
                </a:lnTo>
                <a:lnTo>
                  <a:pt x="4509689" y="1237789"/>
                </a:lnTo>
                <a:lnTo>
                  <a:pt x="4537822" y="1178578"/>
                </a:lnTo>
                <a:lnTo>
                  <a:pt x="4557628" y="1119065"/>
                </a:lnTo>
                <a:lnTo>
                  <a:pt x="4569198" y="1059411"/>
                </a:lnTo>
                <a:lnTo>
                  <a:pt x="4572620" y="999777"/>
                </a:lnTo>
                <a:lnTo>
                  <a:pt x="4571305" y="970018"/>
                </a:lnTo>
                <a:lnTo>
                  <a:pt x="4562677" y="910717"/>
                </a:lnTo>
                <a:lnTo>
                  <a:pt x="4546127" y="851840"/>
                </a:lnTo>
                <a:lnTo>
                  <a:pt x="4521747" y="793548"/>
                </a:lnTo>
                <a:lnTo>
                  <a:pt x="4489625" y="736004"/>
                </a:lnTo>
                <a:lnTo>
                  <a:pt x="4449852" y="679367"/>
                </a:lnTo>
                <a:lnTo>
                  <a:pt x="4402518" y="623800"/>
                </a:lnTo>
                <a:lnTo>
                  <a:pt x="4347713" y="569464"/>
                </a:lnTo>
                <a:lnTo>
                  <a:pt x="4317538" y="542808"/>
                </a:lnTo>
                <a:lnTo>
                  <a:pt x="4285528" y="516521"/>
                </a:lnTo>
                <a:lnTo>
                  <a:pt x="4251696" y="490622"/>
                </a:lnTo>
                <a:lnTo>
                  <a:pt x="4216052" y="465131"/>
                </a:lnTo>
                <a:lnTo>
                  <a:pt x="4178608" y="440070"/>
                </a:lnTo>
                <a:lnTo>
                  <a:pt x="4139376" y="415457"/>
                </a:lnTo>
                <a:lnTo>
                  <a:pt x="4098365" y="391314"/>
                </a:lnTo>
                <a:lnTo>
                  <a:pt x="4055589" y="367660"/>
                </a:lnTo>
                <a:lnTo>
                  <a:pt x="4011057" y="344516"/>
                </a:lnTo>
                <a:lnTo>
                  <a:pt x="3964782" y="321901"/>
                </a:lnTo>
                <a:lnTo>
                  <a:pt x="3916774" y="299837"/>
                </a:lnTo>
                <a:lnTo>
                  <a:pt x="3867044" y="278342"/>
                </a:lnTo>
                <a:lnTo>
                  <a:pt x="3815555" y="257419"/>
                </a:lnTo>
                <a:lnTo>
                  <a:pt x="3762467" y="237144"/>
                </a:lnTo>
                <a:lnTo>
                  <a:pt x="3707642" y="217481"/>
                </a:lnTo>
                <a:lnTo>
                  <a:pt x="3651140" y="198468"/>
                </a:lnTo>
                <a:lnTo>
                  <a:pt x="3592973" y="180127"/>
                </a:lnTo>
                <a:lnTo>
                  <a:pt x="3533153" y="162477"/>
                </a:lnTo>
                <a:lnTo>
                  <a:pt x="3471690" y="145538"/>
                </a:lnTo>
                <a:lnTo>
                  <a:pt x="3422400" y="132779"/>
                </a:lnTo>
                <a:lnTo>
                  <a:pt x="3372682" y="120622"/>
                </a:lnTo>
                <a:lnTo>
                  <a:pt x="3322560" y="109064"/>
                </a:lnTo>
                <a:lnTo>
                  <a:pt x="3272057" y="98103"/>
                </a:lnTo>
                <a:lnTo>
                  <a:pt x="3221193" y="87736"/>
                </a:lnTo>
                <a:lnTo>
                  <a:pt x="3169993" y="77961"/>
                </a:lnTo>
                <a:lnTo>
                  <a:pt x="3118478" y="68775"/>
                </a:lnTo>
                <a:lnTo>
                  <a:pt x="3066671" y="60177"/>
                </a:lnTo>
                <a:lnTo>
                  <a:pt x="3014595" y="52163"/>
                </a:lnTo>
                <a:lnTo>
                  <a:pt x="2962271" y="44731"/>
                </a:lnTo>
                <a:lnTo>
                  <a:pt x="2909723" y="37879"/>
                </a:lnTo>
                <a:lnTo>
                  <a:pt x="2856972" y="31605"/>
                </a:lnTo>
                <a:lnTo>
                  <a:pt x="2804042" y="25905"/>
                </a:lnTo>
                <a:lnTo>
                  <a:pt x="2750955" y="20778"/>
                </a:lnTo>
                <a:lnTo>
                  <a:pt x="2697734" y="16221"/>
                </a:lnTo>
                <a:lnTo>
                  <a:pt x="2644400" y="12232"/>
                </a:lnTo>
                <a:lnTo>
                  <a:pt x="2590976" y="8808"/>
                </a:lnTo>
                <a:lnTo>
                  <a:pt x="2537485" y="5947"/>
                </a:lnTo>
                <a:lnTo>
                  <a:pt x="2483950" y="3646"/>
                </a:lnTo>
                <a:lnTo>
                  <a:pt x="2430392" y="1903"/>
                </a:lnTo>
                <a:lnTo>
                  <a:pt x="2376835" y="716"/>
                </a:lnTo>
                <a:lnTo>
                  <a:pt x="2323300" y="83"/>
                </a:lnTo>
                <a:lnTo>
                  <a:pt x="2269810" y="0"/>
                </a:lnTo>
                <a:close/>
              </a:path>
              <a:path w="4572634" h="2409825">
                <a:moveTo>
                  <a:pt x="2653488" y="1993706"/>
                </a:moveTo>
                <a:lnTo>
                  <a:pt x="1919470" y="1993706"/>
                </a:lnTo>
                <a:lnTo>
                  <a:pt x="1976952" y="1997481"/>
                </a:lnTo>
                <a:lnTo>
                  <a:pt x="2034407" y="2000606"/>
                </a:lnTo>
                <a:lnTo>
                  <a:pt x="2091811" y="2003085"/>
                </a:lnTo>
                <a:lnTo>
                  <a:pt x="2149141" y="2004923"/>
                </a:lnTo>
                <a:lnTo>
                  <a:pt x="2206374" y="2006125"/>
                </a:lnTo>
                <a:lnTo>
                  <a:pt x="2263486" y="2006695"/>
                </a:lnTo>
                <a:lnTo>
                  <a:pt x="2320452" y="2006639"/>
                </a:lnTo>
                <a:lnTo>
                  <a:pt x="2377251" y="2005961"/>
                </a:lnTo>
                <a:lnTo>
                  <a:pt x="2433858" y="2004666"/>
                </a:lnTo>
                <a:lnTo>
                  <a:pt x="2490250" y="2002759"/>
                </a:lnTo>
                <a:lnTo>
                  <a:pt x="2546402" y="2000244"/>
                </a:lnTo>
                <a:lnTo>
                  <a:pt x="2602293" y="1997127"/>
                </a:lnTo>
                <a:lnTo>
                  <a:pt x="2653488" y="1993706"/>
                </a:lnTo>
                <a:close/>
              </a:path>
            </a:pathLst>
          </a:custGeom>
          <a:solidFill>
            <a:srgbClr val="FFFFFF"/>
          </a:solidFill>
        </p:spPr>
        <p:txBody>
          <a:bodyPr wrap="square" lIns="0" tIns="0" rIns="0" bIns="0" rtlCol="0"/>
          <a:lstStyle/>
          <a:p>
            <a:endParaRPr/>
          </a:p>
        </p:txBody>
      </p:sp>
      <p:sp>
        <p:nvSpPr>
          <p:cNvPr id="4" name="object 4"/>
          <p:cNvSpPr/>
          <p:nvPr/>
        </p:nvSpPr>
        <p:spPr>
          <a:xfrm>
            <a:off x="2787339" y="1276234"/>
            <a:ext cx="4572635" cy="2409825"/>
          </a:xfrm>
          <a:custGeom>
            <a:avLst/>
            <a:gdLst/>
            <a:ahLst/>
            <a:cxnLst/>
            <a:rect l="l" t="t" r="r" b="b"/>
            <a:pathLst>
              <a:path w="4572634" h="2409825">
                <a:moveTo>
                  <a:pt x="1105231" y="2409697"/>
                </a:moveTo>
                <a:lnTo>
                  <a:pt x="1100931" y="1861296"/>
                </a:lnTo>
                <a:lnTo>
                  <a:pt x="1039468" y="1844357"/>
                </a:lnTo>
                <a:lnTo>
                  <a:pt x="979648" y="1826707"/>
                </a:lnTo>
                <a:lnTo>
                  <a:pt x="921481" y="1808365"/>
                </a:lnTo>
                <a:lnTo>
                  <a:pt x="864980" y="1789352"/>
                </a:lnTo>
                <a:lnTo>
                  <a:pt x="810154" y="1769689"/>
                </a:lnTo>
                <a:lnTo>
                  <a:pt x="757016" y="1749395"/>
                </a:lnTo>
                <a:lnTo>
                  <a:pt x="705577" y="1728490"/>
                </a:lnTo>
                <a:lnTo>
                  <a:pt x="655848" y="1706995"/>
                </a:lnTo>
                <a:lnTo>
                  <a:pt x="607840" y="1684930"/>
                </a:lnTo>
                <a:lnTo>
                  <a:pt x="561564" y="1662315"/>
                </a:lnTo>
                <a:lnTo>
                  <a:pt x="517033" y="1639171"/>
                </a:lnTo>
                <a:lnTo>
                  <a:pt x="474256" y="1615516"/>
                </a:lnTo>
                <a:lnTo>
                  <a:pt x="433246" y="1591373"/>
                </a:lnTo>
                <a:lnTo>
                  <a:pt x="394013" y="1566760"/>
                </a:lnTo>
                <a:lnTo>
                  <a:pt x="356569" y="1541698"/>
                </a:lnTo>
                <a:lnTo>
                  <a:pt x="320925" y="1516208"/>
                </a:lnTo>
                <a:lnTo>
                  <a:pt x="287093" y="1490308"/>
                </a:lnTo>
                <a:lnTo>
                  <a:pt x="255083" y="1464021"/>
                </a:lnTo>
                <a:lnTo>
                  <a:pt x="224908" y="1437364"/>
                </a:lnTo>
                <a:lnTo>
                  <a:pt x="196577" y="1410360"/>
                </a:lnTo>
                <a:lnTo>
                  <a:pt x="145496" y="1355388"/>
                </a:lnTo>
                <a:lnTo>
                  <a:pt x="101931" y="1299266"/>
                </a:lnTo>
                <a:lnTo>
                  <a:pt x="65973" y="1242154"/>
                </a:lnTo>
                <a:lnTo>
                  <a:pt x="37710" y="1184215"/>
                </a:lnTo>
                <a:lnTo>
                  <a:pt x="17233" y="1125610"/>
                </a:lnTo>
                <a:lnTo>
                  <a:pt x="4633" y="1066501"/>
                </a:lnTo>
                <a:lnTo>
                  <a:pt x="0" y="1007048"/>
                </a:lnTo>
                <a:lnTo>
                  <a:pt x="698" y="977243"/>
                </a:lnTo>
                <a:lnTo>
                  <a:pt x="8183" y="917578"/>
                </a:lnTo>
                <a:lnTo>
                  <a:pt x="23860" y="857974"/>
                </a:lnTo>
                <a:lnTo>
                  <a:pt x="47818" y="798591"/>
                </a:lnTo>
                <a:lnTo>
                  <a:pt x="80149" y="739592"/>
                </a:lnTo>
                <a:lnTo>
                  <a:pt x="120941" y="681137"/>
                </a:lnTo>
                <a:lnTo>
                  <a:pt x="170286" y="623388"/>
                </a:lnTo>
                <a:lnTo>
                  <a:pt x="198194" y="594829"/>
                </a:lnTo>
                <a:lnTo>
                  <a:pt x="228273" y="566507"/>
                </a:lnTo>
                <a:lnTo>
                  <a:pt x="260536" y="538442"/>
                </a:lnTo>
                <a:lnTo>
                  <a:pt x="294993" y="510655"/>
                </a:lnTo>
                <a:lnTo>
                  <a:pt x="331655" y="483165"/>
                </a:lnTo>
                <a:lnTo>
                  <a:pt x="393210" y="440985"/>
                </a:lnTo>
                <a:lnTo>
                  <a:pt x="425483" y="420568"/>
                </a:lnTo>
                <a:lnTo>
                  <a:pt x="458723" y="400602"/>
                </a:lnTo>
                <a:lnTo>
                  <a:pt x="492908" y="381091"/>
                </a:lnTo>
                <a:lnTo>
                  <a:pt x="528015" y="362035"/>
                </a:lnTo>
                <a:lnTo>
                  <a:pt x="564022" y="343439"/>
                </a:lnTo>
                <a:lnTo>
                  <a:pt x="600906" y="325304"/>
                </a:lnTo>
                <a:lnTo>
                  <a:pt x="638645" y="307633"/>
                </a:lnTo>
                <a:lnTo>
                  <a:pt x="677216" y="290428"/>
                </a:lnTo>
                <a:lnTo>
                  <a:pt x="716598" y="273691"/>
                </a:lnTo>
                <a:lnTo>
                  <a:pt x="756766" y="257426"/>
                </a:lnTo>
                <a:lnTo>
                  <a:pt x="797699" y="241634"/>
                </a:lnTo>
                <a:lnTo>
                  <a:pt x="839375" y="226318"/>
                </a:lnTo>
                <a:lnTo>
                  <a:pt x="881770" y="211480"/>
                </a:lnTo>
                <a:lnTo>
                  <a:pt x="924863" y="197122"/>
                </a:lnTo>
                <a:lnTo>
                  <a:pt x="968631" y="183248"/>
                </a:lnTo>
                <a:lnTo>
                  <a:pt x="1013051" y="169859"/>
                </a:lnTo>
                <a:lnTo>
                  <a:pt x="1058101" y="156958"/>
                </a:lnTo>
                <a:lnTo>
                  <a:pt x="1103758" y="144548"/>
                </a:lnTo>
                <a:lnTo>
                  <a:pt x="1150001" y="132630"/>
                </a:lnTo>
                <a:lnTo>
                  <a:pt x="1196806" y="121207"/>
                </a:lnTo>
                <a:lnTo>
                  <a:pt x="1244150" y="110282"/>
                </a:lnTo>
                <a:lnTo>
                  <a:pt x="1292013" y="99857"/>
                </a:lnTo>
                <a:lnTo>
                  <a:pt x="1340370" y="89935"/>
                </a:lnTo>
                <a:lnTo>
                  <a:pt x="1389200" y="80517"/>
                </a:lnTo>
                <a:lnTo>
                  <a:pt x="1438479" y="71607"/>
                </a:lnTo>
                <a:lnTo>
                  <a:pt x="1488187" y="63206"/>
                </a:lnTo>
                <a:lnTo>
                  <a:pt x="1538299" y="55317"/>
                </a:lnTo>
                <a:lnTo>
                  <a:pt x="1588794" y="47943"/>
                </a:lnTo>
                <a:lnTo>
                  <a:pt x="1639649" y="41086"/>
                </a:lnTo>
                <a:lnTo>
                  <a:pt x="1690842" y="34748"/>
                </a:lnTo>
                <a:lnTo>
                  <a:pt x="1742349" y="28932"/>
                </a:lnTo>
                <a:lnTo>
                  <a:pt x="1794149" y="23640"/>
                </a:lnTo>
                <a:lnTo>
                  <a:pt x="1846220" y="18874"/>
                </a:lnTo>
                <a:lnTo>
                  <a:pt x="1898538" y="14638"/>
                </a:lnTo>
                <a:lnTo>
                  <a:pt x="1951081" y="10933"/>
                </a:lnTo>
                <a:lnTo>
                  <a:pt x="2003827" y="7762"/>
                </a:lnTo>
                <a:lnTo>
                  <a:pt x="2056753" y="5127"/>
                </a:lnTo>
                <a:lnTo>
                  <a:pt x="2109836" y="3031"/>
                </a:lnTo>
                <a:lnTo>
                  <a:pt x="2163055" y="1476"/>
                </a:lnTo>
                <a:lnTo>
                  <a:pt x="2216387" y="465"/>
                </a:lnTo>
                <a:lnTo>
                  <a:pt x="2269809" y="0"/>
                </a:lnTo>
                <a:lnTo>
                  <a:pt x="2323298" y="82"/>
                </a:lnTo>
                <a:lnTo>
                  <a:pt x="2376833" y="716"/>
                </a:lnTo>
                <a:lnTo>
                  <a:pt x="2430391" y="1903"/>
                </a:lnTo>
                <a:lnTo>
                  <a:pt x="2483948" y="3645"/>
                </a:lnTo>
                <a:lnTo>
                  <a:pt x="2537484" y="5946"/>
                </a:lnTo>
                <a:lnTo>
                  <a:pt x="2590975" y="8807"/>
                </a:lnTo>
                <a:lnTo>
                  <a:pt x="2644399" y="12231"/>
                </a:lnTo>
                <a:lnTo>
                  <a:pt x="2697733" y="16220"/>
                </a:lnTo>
                <a:lnTo>
                  <a:pt x="2750955" y="20777"/>
                </a:lnTo>
                <a:lnTo>
                  <a:pt x="2804042" y="25904"/>
                </a:lnTo>
                <a:lnTo>
                  <a:pt x="2856972" y="31603"/>
                </a:lnTo>
                <a:lnTo>
                  <a:pt x="2909723" y="37878"/>
                </a:lnTo>
                <a:lnTo>
                  <a:pt x="2962271" y="44730"/>
                </a:lnTo>
                <a:lnTo>
                  <a:pt x="3014595" y="52161"/>
                </a:lnTo>
                <a:lnTo>
                  <a:pt x="3066672" y="60175"/>
                </a:lnTo>
                <a:lnTo>
                  <a:pt x="3118479" y="68774"/>
                </a:lnTo>
                <a:lnTo>
                  <a:pt x="3169994" y="77959"/>
                </a:lnTo>
                <a:lnTo>
                  <a:pt x="3221194" y="87734"/>
                </a:lnTo>
                <a:lnTo>
                  <a:pt x="3272058" y="98101"/>
                </a:lnTo>
                <a:lnTo>
                  <a:pt x="3322562" y="109063"/>
                </a:lnTo>
                <a:lnTo>
                  <a:pt x="3372684" y="120621"/>
                </a:lnTo>
                <a:lnTo>
                  <a:pt x="3422402" y="132778"/>
                </a:lnTo>
                <a:lnTo>
                  <a:pt x="3471692" y="145536"/>
                </a:lnTo>
                <a:lnTo>
                  <a:pt x="3533155" y="162475"/>
                </a:lnTo>
                <a:lnTo>
                  <a:pt x="3592975" y="180125"/>
                </a:lnTo>
                <a:lnTo>
                  <a:pt x="3651141" y="198467"/>
                </a:lnTo>
                <a:lnTo>
                  <a:pt x="3707643" y="217479"/>
                </a:lnTo>
                <a:lnTo>
                  <a:pt x="3762468" y="237143"/>
                </a:lnTo>
                <a:lnTo>
                  <a:pt x="3815606" y="257436"/>
                </a:lnTo>
                <a:lnTo>
                  <a:pt x="3867045" y="278341"/>
                </a:lnTo>
                <a:lnTo>
                  <a:pt x="3916775" y="299835"/>
                </a:lnTo>
                <a:lnTo>
                  <a:pt x="3964783" y="321900"/>
                </a:lnTo>
                <a:lnTo>
                  <a:pt x="4011058" y="344515"/>
                </a:lnTo>
                <a:lnTo>
                  <a:pt x="4055590" y="367659"/>
                </a:lnTo>
                <a:lnTo>
                  <a:pt x="4098366" y="391313"/>
                </a:lnTo>
                <a:lnTo>
                  <a:pt x="4139377" y="415457"/>
                </a:lnTo>
                <a:lnTo>
                  <a:pt x="4178609" y="440069"/>
                </a:lnTo>
                <a:lnTo>
                  <a:pt x="4216053" y="465131"/>
                </a:lnTo>
                <a:lnTo>
                  <a:pt x="4251697" y="490621"/>
                </a:lnTo>
                <a:lnTo>
                  <a:pt x="4285529" y="516520"/>
                </a:lnTo>
                <a:lnTo>
                  <a:pt x="4317539" y="542808"/>
                </a:lnTo>
                <a:lnTo>
                  <a:pt x="4347715" y="569464"/>
                </a:lnTo>
                <a:lnTo>
                  <a:pt x="4376045" y="596468"/>
                </a:lnTo>
                <a:lnTo>
                  <a:pt x="4427126" y="651440"/>
                </a:lnTo>
                <a:lnTo>
                  <a:pt x="4470691" y="707562"/>
                </a:lnTo>
                <a:lnTo>
                  <a:pt x="4506650" y="764673"/>
                </a:lnTo>
                <a:lnTo>
                  <a:pt x="4534913" y="822612"/>
                </a:lnTo>
                <a:lnTo>
                  <a:pt x="4555390" y="881217"/>
                </a:lnTo>
                <a:lnTo>
                  <a:pt x="4567990" y="940327"/>
                </a:lnTo>
                <a:lnTo>
                  <a:pt x="4572624" y="999779"/>
                </a:lnTo>
                <a:lnTo>
                  <a:pt x="4571926" y="1029584"/>
                </a:lnTo>
                <a:lnTo>
                  <a:pt x="4564441" y="1089249"/>
                </a:lnTo>
                <a:lnTo>
                  <a:pt x="4548765" y="1148854"/>
                </a:lnTo>
                <a:lnTo>
                  <a:pt x="4524807" y="1208237"/>
                </a:lnTo>
                <a:lnTo>
                  <a:pt x="4492477" y="1267237"/>
                </a:lnTo>
                <a:lnTo>
                  <a:pt x="4451685" y="1325692"/>
                </a:lnTo>
                <a:lnTo>
                  <a:pt x="4402340" y="1383441"/>
                </a:lnTo>
                <a:lnTo>
                  <a:pt x="4374433" y="1412001"/>
                </a:lnTo>
                <a:lnTo>
                  <a:pt x="4344354" y="1440323"/>
                </a:lnTo>
                <a:lnTo>
                  <a:pt x="4312091" y="1468388"/>
                </a:lnTo>
                <a:lnTo>
                  <a:pt x="4277635" y="1496176"/>
                </a:lnTo>
                <a:lnTo>
                  <a:pt x="4240973" y="1523666"/>
                </a:lnTo>
                <a:lnTo>
                  <a:pt x="4178336" y="1566519"/>
                </a:lnTo>
                <a:lnTo>
                  <a:pt x="4145376" y="1587295"/>
                </a:lnTo>
                <a:lnTo>
                  <a:pt x="4111353" y="1607629"/>
                </a:lnTo>
                <a:lnTo>
                  <a:pt x="4076291" y="1627519"/>
                </a:lnTo>
                <a:lnTo>
                  <a:pt x="4040213" y="1646958"/>
                </a:lnTo>
                <a:lnTo>
                  <a:pt x="4003142" y="1665942"/>
                </a:lnTo>
                <a:lnTo>
                  <a:pt x="3965103" y="1684466"/>
                </a:lnTo>
                <a:lnTo>
                  <a:pt x="3926119" y="1702526"/>
                </a:lnTo>
                <a:lnTo>
                  <a:pt x="3886213" y="1720116"/>
                </a:lnTo>
                <a:lnTo>
                  <a:pt x="3845409" y="1737233"/>
                </a:lnTo>
                <a:lnTo>
                  <a:pt x="3803731" y="1753870"/>
                </a:lnTo>
                <a:lnTo>
                  <a:pt x="3761201" y="1770024"/>
                </a:lnTo>
                <a:lnTo>
                  <a:pt x="3717844" y="1785690"/>
                </a:lnTo>
                <a:lnTo>
                  <a:pt x="3673683" y="1800863"/>
                </a:lnTo>
                <a:lnTo>
                  <a:pt x="3628742" y="1815538"/>
                </a:lnTo>
                <a:lnTo>
                  <a:pt x="3583044" y="1829710"/>
                </a:lnTo>
                <a:lnTo>
                  <a:pt x="3536613" y="1843375"/>
                </a:lnTo>
                <a:lnTo>
                  <a:pt x="3489472" y="1856527"/>
                </a:lnTo>
                <a:lnTo>
                  <a:pt x="3441644" y="1869163"/>
                </a:lnTo>
                <a:lnTo>
                  <a:pt x="3393155" y="1881276"/>
                </a:lnTo>
                <a:lnTo>
                  <a:pt x="3344026" y="1892864"/>
                </a:lnTo>
                <a:lnTo>
                  <a:pt x="3294281" y="1903920"/>
                </a:lnTo>
                <a:lnTo>
                  <a:pt x="3243944" y="1914440"/>
                </a:lnTo>
                <a:lnTo>
                  <a:pt x="3193039" y="1924419"/>
                </a:lnTo>
                <a:lnTo>
                  <a:pt x="3141589" y="1933853"/>
                </a:lnTo>
                <a:lnTo>
                  <a:pt x="3089618" y="1942736"/>
                </a:lnTo>
                <a:lnTo>
                  <a:pt x="3037149" y="1951065"/>
                </a:lnTo>
                <a:lnTo>
                  <a:pt x="2984206" y="1958833"/>
                </a:lnTo>
                <a:lnTo>
                  <a:pt x="2930811" y="1966037"/>
                </a:lnTo>
                <a:lnTo>
                  <a:pt x="2876990" y="1972671"/>
                </a:lnTo>
                <a:lnTo>
                  <a:pt x="2822765" y="1978731"/>
                </a:lnTo>
                <a:lnTo>
                  <a:pt x="2768160" y="1984213"/>
                </a:lnTo>
                <a:lnTo>
                  <a:pt x="2713198" y="1989110"/>
                </a:lnTo>
                <a:lnTo>
                  <a:pt x="2657904" y="1993419"/>
                </a:lnTo>
                <a:lnTo>
                  <a:pt x="2602299" y="1997135"/>
                </a:lnTo>
                <a:lnTo>
                  <a:pt x="2546409" y="2000253"/>
                </a:lnTo>
                <a:lnTo>
                  <a:pt x="2490257" y="2002768"/>
                </a:lnTo>
                <a:lnTo>
                  <a:pt x="2433866" y="2004676"/>
                </a:lnTo>
                <a:lnTo>
                  <a:pt x="2377259" y="2005971"/>
                </a:lnTo>
                <a:lnTo>
                  <a:pt x="2320461" y="2006649"/>
                </a:lnTo>
                <a:lnTo>
                  <a:pt x="2263494" y="2006705"/>
                </a:lnTo>
                <a:lnTo>
                  <a:pt x="2206383" y="2006135"/>
                </a:lnTo>
                <a:lnTo>
                  <a:pt x="2149151" y="2004933"/>
                </a:lnTo>
                <a:lnTo>
                  <a:pt x="2091821" y="2003095"/>
                </a:lnTo>
                <a:lnTo>
                  <a:pt x="2034417" y="2000616"/>
                </a:lnTo>
                <a:lnTo>
                  <a:pt x="1976962" y="1997491"/>
                </a:lnTo>
                <a:lnTo>
                  <a:pt x="1919481" y="1993716"/>
                </a:lnTo>
                <a:lnTo>
                  <a:pt x="1105231" y="2409697"/>
                </a:lnTo>
                <a:close/>
              </a:path>
            </a:pathLst>
          </a:custGeom>
          <a:ln w="12700">
            <a:solidFill>
              <a:srgbClr val="000000"/>
            </a:solidFill>
          </a:ln>
        </p:spPr>
        <p:txBody>
          <a:bodyPr wrap="square" lIns="0" tIns="0" rIns="0" bIns="0" rtlCol="0"/>
          <a:lstStyle/>
          <a:p>
            <a:endParaRPr/>
          </a:p>
        </p:txBody>
      </p:sp>
      <p:sp>
        <p:nvSpPr>
          <p:cNvPr id="5" name="object 5"/>
          <p:cNvSpPr txBox="1"/>
          <p:nvPr/>
        </p:nvSpPr>
        <p:spPr>
          <a:xfrm>
            <a:off x="3470338" y="1845411"/>
            <a:ext cx="3429635" cy="833119"/>
          </a:xfrm>
          <a:prstGeom prst="rect">
            <a:avLst/>
          </a:prstGeom>
        </p:spPr>
        <p:txBody>
          <a:bodyPr vert="horz" wrap="square" lIns="0" tIns="27939" rIns="0" bIns="0" rtlCol="0">
            <a:spAutoFit/>
          </a:bodyPr>
          <a:lstStyle/>
          <a:p>
            <a:pPr marL="12700" marR="5080" algn="just">
              <a:lnSpc>
                <a:spcPts val="2100"/>
              </a:lnSpc>
              <a:spcBef>
                <a:spcPts val="219"/>
              </a:spcBef>
            </a:pPr>
            <a:r>
              <a:rPr sz="1800" spc="-5" dirty="0">
                <a:latin typeface="Arial"/>
                <a:cs typeface="Arial"/>
              </a:rPr>
              <a:t>“Connect </a:t>
            </a:r>
            <a:r>
              <a:rPr sz="1800" dirty="0">
                <a:latin typeface="Arial"/>
                <a:cs typeface="Arial"/>
              </a:rPr>
              <a:t>a </a:t>
            </a:r>
            <a:r>
              <a:rPr sz="1800" spc="-5" dirty="0">
                <a:latin typeface="Arial"/>
                <a:cs typeface="Arial"/>
              </a:rPr>
              <a:t>television camera to </a:t>
            </a:r>
            <a:r>
              <a:rPr sz="1800" dirty="0">
                <a:latin typeface="Arial"/>
                <a:cs typeface="Arial"/>
              </a:rPr>
              <a:t>a  </a:t>
            </a:r>
            <a:r>
              <a:rPr sz="1800" spc="-5" dirty="0">
                <a:latin typeface="Arial"/>
                <a:cs typeface="Arial"/>
              </a:rPr>
              <a:t>computer and get the machine to  describe what </a:t>
            </a:r>
            <a:r>
              <a:rPr sz="1800" dirty="0">
                <a:latin typeface="Arial"/>
                <a:cs typeface="Arial"/>
              </a:rPr>
              <a:t>it</a:t>
            </a:r>
            <a:r>
              <a:rPr sz="1800" spc="-15" dirty="0">
                <a:latin typeface="Arial"/>
                <a:cs typeface="Arial"/>
              </a:rPr>
              <a:t> </a:t>
            </a:r>
            <a:r>
              <a:rPr sz="1800" spc="-5" dirty="0">
                <a:latin typeface="Arial"/>
                <a:cs typeface="Arial"/>
              </a:rPr>
              <a:t>sees.”</a:t>
            </a:r>
            <a:endParaRPr sz="1800">
              <a:latin typeface="Arial"/>
              <a:cs typeface="Arial"/>
            </a:endParaRPr>
          </a:p>
        </p:txBody>
      </p:sp>
      <p:sp>
        <p:nvSpPr>
          <p:cNvPr id="6" name="object 6"/>
          <p:cNvSpPr txBox="1"/>
          <p:nvPr/>
        </p:nvSpPr>
        <p:spPr>
          <a:xfrm>
            <a:off x="1454137" y="5661924"/>
            <a:ext cx="1562100" cy="441959"/>
          </a:xfrm>
          <a:prstGeom prst="rect">
            <a:avLst/>
          </a:prstGeom>
        </p:spPr>
        <p:txBody>
          <a:bodyPr vert="horz" wrap="square" lIns="0" tIns="27940" rIns="0" bIns="0" rtlCol="0">
            <a:spAutoFit/>
          </a:bodyPr>
          <a:lstStyle/>
          <a:p>
            <a:pPr marL="12700" marR="5080">
              <a:lnSpc>
                <a:spcPts val="1600"/>
              </a:lnSpc>
              <a:spcBef>
                <a:spcPts val="220"/>
              </a:spcBef>
            </a:pPr>
            <a:r>
              <a:rPr sz="1400" spc="10" dirty="0">
                <a:latin typeface="Arial"/>
                <a:cs typeface="Arial"/>
              </a:rPr>
              <a:t>Marvin </a:t>
            </a:r>
            <a:r>
              <a:rPr sz="1400" spc="5" dirty="0">
                <a:latin typeface="Arial"/>
                <a:cs typeface="Arial"/>
              </a:rPr>
              <a:t>Minsky  </a:t>
            </a:r>
            <a:r>
              <a:rPr sz="1400" spc="-5" dirty="0">
                <a:latin typeface="Arial"/>
                <a:cs typeface="Arial"/>
              </a:rPr>
              <a:t>Turing </a:t>
            </a:r>
            <a:r>
              <a:rPr sz="1400" spc="10" dirty="0">
                <a:latin typeface="Arial"/>
                <a:cs typeface="Arial"/>
              </a:rPr>
              <a:t>award,</a:t>
            </a:r>
            <a:r>
              <a:rPr sz="1400" spc="-204" dirty="0">
                <a:latin typeface="Arial"/>
                <a:cs typeface="Arial"/>
              </a:rPr>
              <a:t> </a:t>
            </a:r>
            <a:r>
              <a:rPr sz="1400" spc="20" dirty="0">
                <a:latin typeface="Arial"/>
                <a:cs typeface="Arial"/>
              </a:rPr>
              <a:t>1969</a:t>
            </a:r>
            <a:endParaRPr sz="1400">
              <a:latin typeface="Arial"/>
              <a:cs typeface="Arial"/>
            </a:endParaRPr>
          </a:p>
        </p:txBody>
      </p:sp>
      <p:sp>
        <p:nvSpPr>
          <p:cNvPr id="7" name="object 7"/>
          <p:cNvSpPr txBox="1">
            <a:spLocks noGrp="1"/>
          </p:cNvSpPr>
          <p:nvPr>
            <p:ph type="title"/>
          </p:nvPr>
        </p:nvSpPr>
        <p:spPr>
          <a:xfrm>
            <a:off x="982818" y="369099"/>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1966</a:t>
            </a:r>
            <a:endParaRPr sz="4400"/>
          </a:p>
        </p:txBody>
      </p:sp>
      <p:sp>
        <p:nvSpPr>
          <p:cNvPr id="8" name="object 8"/>
          <p:cNvSpPr/>
          <p:nvPr/>
        </p:nvSpPr>
        <p:spPr>
          <a:xfrm>
            <a:off x="901700" y="3048000"/>
            <a:ext cx="2476500" cy="25781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408793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eing AI 2016 Prototype - A Microsoft research proje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6350"/>
            <a:ext cx="12192000" cy="6858000"/>
          </a:xfrm>
          <a:prstGeom prst="rect">
            <a:avLst/>
          </a:prstGeom>
        </p:spPr>
      </p:pic>
    </p:spTree>
    <p:extLst>
      <p:ext uri="{BB962C8B-B14F-4D97-AF65-F5344CB8AC3E}">
        <p14:creationId xmlns:p14="http://schemas.microsoft.com/office/powerpoint/2010/main" val="3659613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pic>
        <p:nvPicPr>
          <p:cNvPr id="8" name="Picture 7"/>
          <p:cNvPicPr>
            <a:picLocks noChangeAspect="1"/>
          </p:cNvPicPr>
          <p:nvPr/>
        </p:nvPicPr>
        <p:blipFill>
          <a:blip r:embed="rId5"/>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6361070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52538</TotalTime>
  <Words>2333</Words>
  <Application>Microsoft Macintosh PowerPoint</Application>
  <PresentationFormat>Widescreen</PresentationFormat>
  <Paragraphs>395</Paragraphs>
  <Slides>85</Slides>
  <Notes>30</Notes>
  <HiddenSlides>5</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Calibri</vt:lpstr>
      <vt:lpstr>Cambria Math</vt:lpstr>
      <vt:lpstr>times</vt:lpstr>
      <vt:lpstr>Times New Roman</vt:lpstr>
      <vt:lpstr>Trebuchet MS</vt:lpstr>
      <vt:lpstr>Wingdings</vt:lpstr>
      <vt:lpstr>Arial</vt:lpstr>
      <vt:lpstr>dan-berkeley-nlp-v1</vt:lpstr>
      <vt:lpstr>Announcements</vt:lpstr>
      <vt:lpstr>Neural Networks and Computer Vision</vt:lpstr>
      <vt:lpstr>Review: Neural Networks ≈ Layered Perceptrons</vt:lpstr>
      <vt:lpstr>Review: Perceptron</vt:lpstr>
      <vt:lpstr>Review: Sigmoid neurons</vt:lpstr>
      <vt:lpstr>Sigmoid neurons are better for training</vt:lpstr>
      <vt:lpstr>Smoothness is crucial</vt:lpstr>
      <vt:lpstr>Neural Net Architecture</vt:lpstr>
      <vt:lpstr>Neural Net Architecture</vt:lpstr>
      <vt:lpstr>Neural Net Architecture</vt:lpstr>
      <vt:lpstr>Neural Net Architecture</vt:lpstr>
      <vt:lpstr>Cost Function</vt:lpstr>
      <vt:lpstr>Cost Function</vt:lpstr>
      <vt:lpstr>Minimize the loss function</vt:lpstr>
      <vt:lpstr>Gradient Descent</vt:lpstr>
      <vt:lpstr>Hill Climbing</vt:lpstr>
      <vt:lpstr>Minimize the loss function</vt:lpstr>
      <vt:lpstr>Minimize the loss function</vt:lpstr>
      <vt:lpstr>Minimize the loss function</vt:lpstr>
      <vt:lpstr>Gradient descent applied to neural networks </vt:lpstr>
      <vt:lpstr>Gradient descent applied to neural networks </vt:lpstr>
      <vt:lpstr>Stochastic gradient descent </vt:lpstr>
      <vt:lpstr>Backpropagation</vt:lpstr>
      <vt:lpstr>Digit classification</vt:lpstr>
      <vt:lpstr>Toward Deep Learning</vt:lpstr>
      <vt:lpstr>Toward Deep Learning</vt:lpstr>
      <vt:lpstr>Toward Deep Learning</vt:lpstr>
      <vt:lpstr>PowerPoint Presentation</vt:lpstr>
      <vt:lpstr>PowerPoint Presentation</vt:lpstr>
      <vt:lpstr>1966</vt:lpstr>
      <vt:lpstr>PowerPoint Presentation</vt:lpstr>
      <vt:lpstr>PowerPoint Presentation</vt:lpstr>
      <vt:lpstr>1973</vt:lpstr>
      <vt:lpstr>1980’s</vt:lpstr>
      <vt:lpstr>1984</vt:lpstr>
      <vt:lpstr>1986</vt:lpstr>
      <vt:lpstr>1989</vt:lpstr>
      <vt:lpstr>PowerPoint Presentation</vt:lpstr>
      <vt:lpstr>PowerPoint Presentation</vt:lpstr>
      <vt:lpstr>PowerPoint Presentation</vt:lpstr>
      <vt:lpstr>PowerPoint Presentation</vt:lpstr>
      <vt:lpstr>PowerPoint Presentation</vt:lpstr>
      <vt:lpstr>1999</vt:lpstr>
      <vt:lpstr>SIFT Matching</vt:lpstr>
      <vt:lpstr>Interest points</vt:lpstr>
      <vt:lpstr>2003</vt:lpstr>
      <vt:lpstr>2003</vt:lpstr>
      <vt:lpstr>Interest points used to find parts:</vt:lpstr>
      <vt:lpstr>PowerPoint Presentation</vt:lpstr>
      <vt:lpstr>Too many springs…</vt:lpstr>
      <vt:lpstr>Classification</vt:lpstr>
      <vt:lpstr>2005 HOG (histograms of oriented gradients)</vt:lpstr>
      <vt:lpstr>Pedestrians</vt:lpstr>
      <vt:lpstr>PowerPoint Presentation</vt:lpstr>
      <vt:lpstr>PowerPoint Presentation</vt:lpstr>
      <vt:lpstr>PowerPoint Presentation</vt:lpstr>
      <vt:lpstr>What’s this?</vt:lpstr>
      <vt:lpstr>Yup.</vt:lpstr>
      <vt:lpstr>2007 PASCAL VOC</vt:lpstr>
      <vt:lpstr>Why it  is hard</vt:lpstr>
      <vt:lpstr>2008 DPM (Deformable parts model)</vt:lpstr>
      <vt:lpstr>2008 DPM (Deformable parts model)</vt:lpstr>
      <vt:lpstr>Multiple components</vt:lpstr>
      <vt:lpstr>Problems with Visual  Categories</vt:lpstr>
      <vt:lpstr>PowerPoint Presentation</vt:lpstr>
      <vt:lpstr>PowerPoint Presentation</vt:lpstr>
      <vt:lpstr>2009 ImageNet 22K categories, 14M images  Corgi</vt:lpstr>
      <vt:lpstr>Images</vt:lpstr>
      <vt:lpstr>Categories 2009</vt:lpstr>
      <vt:lpstr>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Going beyond categorization…</vt:lpstr>
      <vt:lpstr>Going beyond categorization…</vt:lpstr>
      <vt:lpstr>Going beyond categorization…</vt:lpstr>
      <vt:lpstr>PowerPoint Presentation</vt:lpstr>
      <vt:lpstr>PowerPoint Presentation</vt:lpstr>
      <vt:lpstr>1966</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3131</cp:revision>
  <cp:lastPrinted>2014-04-15T18:16:16Z</cp:lastPrinted>
  <dcterms:created xsi:type="dcterms:W3CDTF">2004-08-27T04:16:05Z</dcterms:created>
  <dcterms:modified xsi:type="dcterms:W3CDTF">2018-11-29T16:48:56Z</dcterms:modified>
</cp:coreProperties>
</file>